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ppt/drawings/drawing5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drawings/drawing6.xml" ContentType="application/vnd.openxmlformats-officedocument.drawingml.chartshapes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6.xml" ContentType="application/vnd.openxmlformats-officedocument.presentationml.notesSlide+xml"/>
  <Override PartName="/ppt/charts/chart14.xml" ContentType="application/vnd.openxmlformats-officedocument.drawingml.chart+xml"/>
  <Override PartName="/ppt/drawings/drawing7.xml" ContentType="application/vnd.openxmlformats-officedocument.drawingml.chartshapes+xml"/>
  <Override PartName="/ppt/charts/chart15.xml" ContentType="application/vnd.openxmlformats-officedocument.drawingml.chart+xml"/>
  <Override PartName="/ppt/comments/comment1.xml" ContentType="application/vnd.openxmlformats-officedocument.presentationml.comments+xml"/>
  <Override PartName="/ppt/notesSlides/notesSlide7.xml" ContentType="application/vnd.openxmlformats-officedocument.presentationml.notesSlide+xml"/>
  <Override PartName="/ppt/charts/chart16.xml" ContentType="application/vnd.openxmlformats-officedocument.drawingml.chart+xml"/>
  <Override PartName="/ppt/drawings/drawing8.xml" ContentType="application/vnd.openxmlformats-officedocument.drawingml.chartshapes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drawings/drawing9.xml" ContentType="application/vnd.openxmlformats-officedocument.drawingml.chartshapes+xml"/>
  <Override PartName="/ppt/charts/chart19.xml" ContentType="application/vnd.openxmlformats-officedocument.drawingml.chart+xml"/>
  <Override PartName="/ppt/drawings/drawing10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  <p:sldMasterId id="2147483715" r:id="rId3"/>
  </p:sldMasterIdLst>
  <p:notesMasterIdLst>
    <p:notesMasterId r:id="rId23"/>
  </p:notesMasterIdLst>
  <p:handoutMasterIdLst>
    <p:handoutMasterId r:id="rId24"/>
  </p:handoutMasterIdLst>
  <p:sldIdLst>
    <p:sldId id="256" r:id="rId4"/>
    <p:sldId id="327" r:id="rId5"/>
    <p:sldId id="294" r:id="rId6"/>
    <p:sldId id="310" r:id="rId7"/>
    <p:sldId id="330" r:id="rId8"/>
    <p:sldId id="325" r:id="rId9"/>
    <p:sldId id="326" r:id="rId10"/>
    <p:sldId id="257" r:id="rId11"/>
    <p:sldId id="282" r:id="rId12"/>
    <p:sldId id="319" r:id="rId13"/>
    <p:sldId id="280" r:id="rId14"/>
    <p:sldId id="287" r:id="rId15"/>
    <p:sldId id="290" r:id="rId16"/>
    <p:sldId id="320" r:id="rId17"/>
    <p:sldId id="308" r:id="rId18"/>
    <p:sldId id="312" r:id="rId19"/>
    <p:sldId id="331" r:id="rId20"/>
    <p:sldId id="332" r:id="rId21"/>
    <p:sldId id="328" r:id="rId22"/>
  </p:sldIdLst>
  <p:sldSz cx="12192000" cy="6858000"/>
  <p:notesSz cx="6858000" cy="9947275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5244" autoAdjust="0"/>
  </p:normalViewPr>
  <p:slideViewPr>
    <p:cSldViewPr>
      <p:cViewPr varScale="1">
        <p:scale>
          <a:sx n="106" d="100"/>
          <a:sy n="106" d="100"/>
        </p:scale>
        <p:origin x="126" y="10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0" d="100"/>
          <a:sy n="80" d="100"/>
        </p:scale>
        <p:origin x="3204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6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17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18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Показатели круглосуточного стационара</a:t>
            </a:r>
            <a:endParaRPr lang="ru-RU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487840310289015E-2"/>
          <c:y val="0.24426002215969997"/>
          <c:w val="0.95088450087824283"/>
          <c:h val="0.651106145863672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7095</c:v>
                </c:pt>
                <c:pt idx="1">
                  <c:v>4665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0F-4339-BEC2-DA79853DE0A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Плановые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5018</c:v>
                </c:pt>
                <c:pt idx="1">
                  <c:v>2801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0F-4339-BEC2-DA79853DE0A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Экстренные</c:v>
                </c:pt>
              </c:strCache>
            </c:strRef>
          </c:tx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30F-4339-BEC2-DA79853DE0AC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2372</c:v>
                </c:pt>
                <c:pt idx="1">
                  <c:v>1764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30F-4339-BEC2-DA79853DE0A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73628416"/>
        <c:axId val="174158208"/>
      </c:barChart>
      <c:catAx>
        <c:axId val="173628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4158208"/>
        <c:crosses val="autoZero"/>
        <c:auto val="1"/>
        <c:lblAlgn val="ctr"/>
        <c:lblOffset val="100"/>
        <c:noMultiLvlLbl val="0"/>
      </c:catAx>
      <c:valAx>
        <c:axId val="17415820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73628416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Пролечено с ОИМ</a:t>
            </a:r>
            <a:endParaRPr lang="ru-RU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3360672160022169"/>
          <c:y val="0.13829318109953598"/>
          <c:w val="0.51408634520406826"/>
          <c:h val="0.7076933759496808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6180449647008925E-2"/>
                  <c:y val="-2.1059019976221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F46-4FB7-9F5D-17937221CB96}"/>
                </c:ext>
              </c:extLst>
            </c:dLbl>
            <c:dLbl>
              <c:idx val="1"/>
              <c:layout>
                <c:manualLayout>
                  <c:x val="8.2172056640171368E-2"/>
                  <c:y val="-4.7382794946498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F46-4FB7-9F5D-17937221CB9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1058</c:v>
                </c:pt>
                <c:pt idx="1">
                  <c:v>963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F46-4FB7-9F5D-17937221CB9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Q позитив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0616036349496526E-2"/>
                  <c:y val="3.63597659961496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F46-4FB7-9F5D-17937221CB96}"/>
                </c:ext>
              </c:extLst>
            </c:dLbl>
            <c:dLbl>
              <c:idx val="1"/>
              <c:layout>
                <c:manualLayout>
                  <c:x val="8.269772424276090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F46-4FB7-9F5D-17937221CB9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740</c:v>
                </c:pt>
                <c:pt idx="1">
                  <c:v>637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F46-4FB7-9F5D-17937221CB9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Q негатив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2003666259304526E-4"/>
                  <c:y val="-7.98350349132020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F46-4FB7-9F5D-17937221CB96}"/>
                </c:ext>
              </c:extLst>
            </c:dLbl>
            <c:dLbl>
              <c:idx val="1"/>
              <c:layout>
                <c:manualLayout>
                  <c:x val="3.3184444152669903E-3"/>
                  <c:y val="-8.95008348989415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F46-4FB7-9F5D-17937221CB9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318</c:v>
                </c:pt>
                <c:pt idx="1">
                  <c:v>326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F46-4FB7-9F5D-17937221CB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2162048"/>
        <c:axId val="232163584"/>
      </c:barChart>
      <c:catAx>
        <c:axId val="232162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2163584"/>
        <c:crosses val="autoZero"/>
        <c:auto val="1"/>
        <c:lblAlgn val="ctr"/>
        <c:lblOffset val="100"/>
        <c:noMultiLvlLbl val="0"/>
      </c:catAx>
      <c:valAx>
        <c:axId val="2321635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21620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91068037894779"/>
          <c:y val="0.37549020258113941"/>
          <c:w val="0.21277149761137651"/>
          <c:h val="0.22227443219410115"/>
        </c:manualLayout>
      </c:layout>
      <c:overlay val="1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1775238074708117"/>
          <c:y val="0.13844732624837727"/>
          <c:w val="0.47740037472909541"/>
          <c:h val="0.669346106513713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Летальность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7133737277054686E-3"/>
                  <c:y val="-3.865872908884550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489-4CE9-9852-F6E430A56F8C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7.7</c:v>
                </c:pt>
                <c:pt idx="1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89-4CE9-9852-F6E430A56F8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44198400"/>
        <c:axId val="244205440"/>
      </c:barChart>
      <c:catAx>
        <c:axId val="244198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4205440"/>
        <c:crosses val="autoZero"/>
        <c:auto val="1"/>
        <c:lblAlgn val="ctr"/>
        <c:lblOffset val="100"/>
        <c:noMultiLvlLbl val="0"/>
      </c:catAx>
      <c:valAx>
        <c:axId val="2442054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419840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2020</a:t>
            </a:r>
            <a:endParaRPr lang="en-US" dirty="0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2020</c:v>
                </c:pt>
              </c:strCache>
            </c:strRef>
          </c:tx>
          <c:dLbls>
            <c:dLbl>
              <c:idx val="0"/>
              <c:layout>
                <c:manualLayout>
                  <c:x val="2.905258031515821E-2"/>
                  <c:y val="-2.5964547644345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4BA-4975-8B52-B5F81196C8B2}"/>
                </c:ext>
              </c:extLst>
            </c:dLbl>
            <c:dLbl>
              <c:idx val="1"/>
              <c:layout>
                <c:manualLayout>
                  <c:x val="-1.9679756437610527E-2"/>
                  <c:y val="2.76075096775797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4BA-4975-8B52-B5F81196C8B2}"/>
                </c:ext>
              </c:extLst>
            </c:dLbl>
            <c:dLbl>
              <c:idx val="2"/>
              <c:layout>
                <c:manualLayout>
                  <c:x val="-1.7434963170171478E-3"/>
                  <c:y val="-1.05630083447765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4BA-4975-8B52-B5F81196C8B2}"/>
                </c:ext>
              </c:extLst>
            </c:dLbl>
            <c:dLbl>
              <c:idx val="3"/>
              <c:layout>
                <c:manualLayout>
                  <c:x val="4.9956533229993036E-2"/>
                  <c:y val="-1.69510394207329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4BA-4975-8B52-B5F81196C8B2}"/>
                </c:ext>
              </c:extLst>
            </c:dLbl>
            <c:dLbl>
              <c:idx val="4"/>
              <c:layout>
                <c:manualLayout>
                  <c:x val="3.0710330911666316E-2"/>
                  <c:y val="-3.96138702655457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4BA-4975-8B52-B5F81196C8B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ЧТКА</c:v>
                </c:pt>
                <c:pt idx="1">
                  <c:v>АКШ</c:v>
                </c:pt>
                <c:pt idx="2">
                  <c:v>консерватив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743</c:v>
                </c:pt>
                <c:pt idx="1">
                  <c:v>74</c:v>
                </c:pt>
                <c:pt idx="2">
                  <c:v>146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4BA-4975-8B52-B5F81196C8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+mn-lt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dLbls>
            <c:dLbl>
              <c:idx val="0"/>
              <c:layout>
                <c:manualLayout>
                  <c:x val="3.106500071420636E-2"/>
                  <c:y val="-1.43860044357211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862-4DE5-B3DB-7899DCE1798D}"/>
                </c:ext>
              </c:extLst>
            </c:dLbl>
            <c:dLbl>
              <c:idx val="1"/>
              <c:layout>
                <c:manualLayout>
                  <c:x val="-1.2399325760341202E-2"/>
                  <c:y val="6.8431439716574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862-4DE5-B3DB-7899DCE1798D}"/>
                </c:ext>
              </c:extLst>
            </c:dLbl>
            <c:dLbl>
              <c:idx val="2"/>
              <c:layout>
                <c:manualLayout>
                  <c:x val="-1.450776753520893E-3"/>
                  <c:y val="-1.23828833833277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862-4DE5-B3DB-7899DCE1798D}"/>
                </c:ext>
              </c:extLst>
            </c:dLbl>
            <c:dLbl>
              <c:idx val="3"/>
              <c:layout>
                <c:manualLayout>
                  <c:x val="1.9707586602931565E-2"/>
                  <c:y val="-3.05673340822213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862-4DE5-B3DB-7899DCE1798D}"/>
                </c:ext>
              </c:extLst>
            </c:dLbl>
            <c:dLbl>
              <c:idx val="4"/>
              <c:layout>
                <c:manualLayout>
                  <c:x val="2.3515244337930705E-2"/>
                  <c:y val="-5.4253745468610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862-4DE5-B3DB-7899DCE1798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ЧТКА</c:v>
                </c:pt>
                <c:pt idx="1">
                  <c:v>АКШ</c:v>
                </c:pt>
                <c:pt idx="2">
                  <c:v>консерватив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823</c:v>
                </c:pt>
                <c:pt idx="1">
                  <c:v>100</c:v>
                </c:pt>
                <c:pt idx="2">
                  <c:v>135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862-4DE5-B3DB-7899DCE179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2020</c:v>
                </c:pt>
              </c:strCache>
            </c:strRef>
          </c:tx>
          <c:dLbls>
            <c:dLbl>
              <c:idx val="0"/>
              <c:layout>
                <c:manualLayout>
                  <c:x val="-0.10076026096815453"/>
                  <c:y val="-0.133111830167018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AC3-4367-9E29-F133BD54F9DA}"/>
                </c:ext>
              </c:extLst>
            </c:dLbl>
            <c:dLbl>
              <c:idx val="1"/>
              <c:layout>
                <c:manualLayout>
                  <c:x val="4.0883109639263823E-2"/>
                  <c:y val="-2.2740682414698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AC3-4367-9E29-F133BD54F9DA}"/>
                </c:ext>
              </c:extLst>
            </c:dLbl>
            <c:dLbl>
              <c:idx val="2"/>
              <c:layout>
                <c:manualLayout>
                  <c:x val="-6.3523568606337191E-2"/>
                  <c:y val="2.47643780320706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AC3-4367-9E29-F133BD54F9DA}"/>
                </c:ext>
              </c:extLst>
            </c:dLbl>
            <c:dLbl>
              <c:idx val="3"/>
              <c:layout>
                <c:manualLayout>
                  <c:x val="7.292637000447179E-4"/>
                  <c:y val="-7.9925841573158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AC3-4367-9E29-F133BD54F9D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Кардиогенный шок</c:v>
                </c:pt>
                <c:pt idx="1">
                  <c:v>разрывы миокарда</c:v>
                </c:pt>
                <c:pt idx="2">
                  <c:v>нарастающая СН</c:v>
                </c:pt>
                <c:pt idx="3">
                  <c:v>отек г\мозга</c:v>
                </c:pt>
                <c:pt idx="4">
                  <c:v>Прочие(ФЖ,ОНМК,ОИМ)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0.41799999999999998</c:v>
                </c:pt>
                <c:pt idx="1">
                  <c:v>0.08</c:v>
                </c:pt>
                <c:pt idx="2">
                  <c:v>0.19500000000000001</c:v>
                </c:pt>
                <c:pt idx="3">
                  <c:v>0.22900000000000001</c:v>
                </c:pt>
                <c:pt idx="4">
                  <c:v>7.8E-2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AC3-4367-9E29-F133BD54F9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712004933924719E-2"/>
          <c:y val="0.18347382698218714"/>
          <c:w val="0.53966314996339437"/>
          <c:h val="0.7193705329037514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dLbls>
            <c:dLbl>
              <c:idx val="0"/>
              <c:layout>
                <c:manualLayout>
                  <c:x val="-0.1104068921117027"/>
                  <c:y val="0.167361265414953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433-4AB7-BB6B-84256BAEACF6}"/>
                </c:ext>
              </c:extLst>
            </c:dLbl>
            <c:dLbl>
              <c:idx val="1"/>
              <c:layout>
                <c:manualLayout>
                  <c:x val="-1.1781098396474363E-3"/>
                  <c:y val="1.39216013035588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433-4AB7-BB6B-84256BAEACF6}"/>
                </c:ext>
              </c:extLst>
            </c:dLbl>
            <c:dLbl>
              <c:idx val="2"/>
              <c:layout>
                <c:manualLayout>
                  <c:x val="1.3566868638527343E-2"/>
                  <c:y val="-0.125574936118209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433-4AB7-BB6B-84256BAEACF6}"/>
                </c:ext>
              </c:extLst>
            </c:dLbl>
            <c:dLbl>
              <c:idx val="3"/>
              <c:layout>
                <c:manualLayout>
                  <c:x val="4.7878939377106244E-2"/>
                  <c:y val="-3.8453134836869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433-4AB7-BB6B-84256BAEACF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Кардиогенный шок</c:v>
                </c:pt>
                <c:pt idx="1">
                  <c:v>разрывы миокарда</c:v>
                </c:pt>
                <c:pt idx="2">
                  <c:v>полиорганная недост-ть</c:v>
                </c:pt>
                <c:pt idx="3">
                  <c:v>отек г\мозга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0.53600000000000003</c:v>
                </c:pt>
                <c:pt idx="1">
                  <c:v>9.7000000000000003E-2</c:v>
                </c:pt>
                <c:pt idx="2">
                  <c:v>0.34200000000000003</c:v>
                </c:pt>
                <c:pt idx="3">
                  <c:v>3.5999999999999997E-2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433-4AB7-BB6B-84256BAEAC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374793697621282E-3"/>
                  <c:y val="-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225-4A2C-9987-EA937AA3D432}"/>
                </c:ext>
              </c:extLst>
            </c:dLbl>
            <c:dLbl>
              <c:idx val="1"/>
              <c:layout>
                <c:manualLayout>
                  <c:x val="2.5499174790485128E-2"/>
                  <c:y val="-4.4444444444444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25-4A2C-9987-EA937AA3D43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1 - 3 категория сложности операций</c:v>
                </c:pt>
                <c:pt idx="1">
                  <c:v>4 - 6  категория сложности операций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445</c:v>
                </c:pt>
                <c:pt idx="1">
                  <c:v>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225-4A2C-9987-EA937AA3D43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7624106023025553E-2"/>
                  <c:y val="-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225-4A2C-9987-EA937AA3D432}"/>
                </c:ext>
              </c:extLst>
            </c:dLbl>
            <c:dLbl>
              <c:idx val="1"/>
              <c:layout>
                <c:manualLayout>
                  <c:x val="3.1873968488106329E-2"/>
                  <c:y val="-2.2222222222222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225-4A2C-9987-EA937AA3D43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1 - 3 категория сложности операций</c:v>
                </c:pt>
                <c:pt idx="1">
                  <c:v>4 - 6  категория сложности операций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230</c:v>
                </c:pt>
                <c:pt idx="1">
                  <c:v>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225-4A2C-9987-EA937AA3D4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54840832"/>
        <c:axId val="254842368"/>
        <c:axId val="0"/>
      </c:bar3DChart>
      <c:catAx>
        <c:axId val="2548408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54842368"/>
        <c:crosses val="autoZero"/>
        <c:auto val="1"/>
        <c:lblAlgn val="ctr"/>
        <c:lblOffset val="100"/>
        <c:noMultiLvlLbl val="0"/>
      </c:catAx>
      <c:valAx>
        <c:axId val="2548423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4840832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886993351904658E-2"/>
                  <c:y val="-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FCE-4BEE-A449-B8DDCA9F9E29}"/>
                </c:ext>
              </c:extLst>
            </c:dLbl>
            <c:dLbl>
              <c:idx val="1"/>
              <c:layout>
                <c:manualLayout>
                  <c:x val="2.1773986703809315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FCE-4BEE-A449-B8DDCA9F9E2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1-3  категория сложности операций</c:v>
                </c:pt>
                <c:pt idx="1">
                  <c:v>4 - 7  категория сложности операций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0.9</c:v>
                </c:pt>
                <c:pt idx="1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CE-4BEE-A449-B8DDCA9F9E2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3951385374190209E-2"/>
                  <c:y val="-3.888888888888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FCE-4BEE-A449-B8DDCA9F9E29}"/>
                </c:ext>
              </c:extLst>
            </c:dLbl>
            <c:dLbl>
              <c:idx val="1"/>
              <c:layout>
                <c:manualLayout>
                  <c:x val="3.0483581385333042E-2"/>
                  <c:y val="-6.11111111111111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FCE-4BEE-A449-B8DDCA9F9E2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1-3  категория сложности операций</c:v>
                </c:pt>
                <c:pt idx="1">
                  <c:v>4 - 7  категория сложности операций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0.86</c:v>
                </c:pt>
                <c:pt idx="1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FCE-4BEE-A449-B8DDCA9F9E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60227840"/>
        <c:axId val="260229376"/>
        <c:axId val="0"/>
      </c:bar3DChart>
      <c:catAx>
        <c:axId val="260227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60229376"/>
        <c:crosses val="autoZero"/>
        <c:auto val="1"/>
        <c:lblAlgn val="ctr"/>
        <c:lblOffset val="100"/>
        <c:noMultiLvlLbl val="0"/>
      </c:catAx>
      <c:valAx>
        <c:axId val="2602293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0227840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0"/>
      <c:rAngAx val="0"/>
    </c:view3D>
    <c:floor>
      <c:thickness val="0"/>
      <c:spPr>
        <a:noFill/>
        <a:ln w="6350">
          <a:noFill/>
        </a:ln>
      </c:spPr>
    </c:floor>
    <c:sideWall>
      <c:thickness val="0"/>
      <c:spPr>
        <a:noFill/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4514810648668916"/>
          <c:y val="5.0675065616797903E-2"/>
          <c:w val="0.63637399491730195"/>
          <c:h val="0.8229858267716535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кардиохирургических операции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3B-4A8B-B521-748D77B844F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кардиохирургических операции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430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3B-4A8B-B521-748D77B844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60580864"/>
        <c:axId val="260582400"/>
        <c:axId val="0"/>
      </c:bar3DChart>
      <c:catAx>
        <c:axId val="260580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60582400"/>
        <c:crosses val="autoZero"/>
        <c:auto val="1"/>
        <c:lblAlgn val="ctr"/>
        <c:lblOffset val="100"/>
        <c:noMultiLvlLbl val="0"/>
      </c:catAx>
      <c:valAx>
        <c:axId val="260582400"/>
        <c:scaling>
          <c:logBase val="5"/>
          <c:orientation val="minMax"/>
          <c:max val="625"/>
          <c:min val="200"/>
        </c:scaling>
        <c:delete val="1"/>
        <c:axPos val="l"/>
        <c:numFmt formatCode="General" sourceLinked="1"/>
        <c:majorTickMark val="out"/>
        <c:minorTickMark val="none"/>
        <c:tickLblPos val="nextTo"/>
        <c:crossAx val="260580864"/>
        <c:crosses val="autoZero"/>
        <c:crossBetween val="between"/>
      </c:valAx>
      <c:spPr>
        <a:ln w="25400">
          <a:noFill/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0"/>
      <c:rAngAx val="0"/>
      <c:perspective val="20"/>
    </c:view3D>
    <c:floor>
      <c:thickness val="0"/>
      <c:spPr>
        <a:noFill/>
        <a:ln w="6350">
          <a:noFill/>
        </a:ln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514810648668916"/>
          <c:y val="7.0744454319890376E-2"/>
          <c:w val="0.63637399491730195"/>
          <c:h val="0.7054064098698028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6860864826184696E-17"/>
                  <c:y val="-3.5273858460171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82D-48F7-9F2A-29B09B90E4A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Послеоперационная летальность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2D-48F7-9F2A-29B09B90E4A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7.6682301000371936E-3"/>
                  <c:y val="-3.91931760668567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82D-48F7-9F2A-29B09B90E4A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Послеоперационная летальность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82D-48F7-9F2A-29B09B90E4A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0720512"/>
        <c:axId val="260722048"/>
        <c:axId val="0"/>
      </c:bar3DChart>
      <c:catAx>
        <c:axId val="260720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60722048"/>
        <c:crosses val="autoZero"/>
        <c:auto val="1"/>
        <c:lblAlgn val="ctr"/>
        <c:lblOffset val="100"/>
        <c:noMultiLvlLbl val="0"/>
      </c:catAx>
      <c:valAx>
        <c:axId val="260722048"/>
        <c:scaling>
          <c:logBase val="10"/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6072051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Летальность по стационару</a:t>
            </a:r>
            <a:endParaRPr lang="ru-RU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2479330708661411E-2"/>
          <c:y val="0.19915238176150363"/>
          <c:w val="0.81660039370078741"/>
          <c:h val="0.447131201108373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Общая летальность</c:v>
                </c:pt>
                <c:pt idx="1">
                  <c:v>Досуточная летальность</c:v>
                </c:pt>
                <c:pt idx="2">
                  <c:v>Послеоперациооная летальность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2.1</c:v>
                </c:pt>
                <c:pt idx="1">
                  <c:v>0.7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1A-443D-8316-1EEA5D76417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4.14986570119659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21A-443D-8316-1EEA5D76417A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Общая летальность</c:v>
                </c:pt>
                <c:pt idx="1">
                  <c:v>Досуточная летальность</c:v>
                </c:pt>
                <c:pt idx="2">
                  <c:v>Послеоперациооная летальность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3.2</c:v>
                </c:pt>
                <c:pt idx="1">
                  <c:v>1.1000000000000001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21A-443D-8316-1EEA5D76417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1653120"/>
        <c:axId val="121661312"/>
      </c:barChart>
      <c:catAx>
        <c:axId val="121653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21661312"/>
        <c:crosses val="autoZero"/>
        <c:auto val="1"/>
        <c:lblAlgn val="ctr"/>
        <c:lblOffset val="100"/>
        <c:noMultiLvlLbl val="0"/>
      </c:catAx>
      <c:valAx>
        <c:axId val="1216613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1653120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 sz="1600"/>
            </a:pPr>
            <a:endParaRPr lang="en-US"/>
          </a:p>
        </c:txPr>
      </c:dTable>
    </c:plotArea>
    <c:legend>
      <c:legendPos val="t"/>
      <c:layout>
        <c:manualLayout>
          <c:xMode val="edge"/>
          <c:yMode val="edge"/>
          <c:x val="0.36333763209774317"/>
          <c:y val="0.10450407471065307"/>
          <c:w val="0.29089905951422546"/>
          <c:h val="5.8401517478450106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Количество оперированных детей </a:t>
            </a:r>
            <a:endParaRPr lang="ru-RU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89</a:t>
                    </a:r>
                    <a:endParaRPr lang="ru-RU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226-4E83-9BB2-874D7EE50261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Прооперировано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26-4E83-9BB2-874D7EE5026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Прооперировано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226-4E83-9BB2-874D7EE5026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60453888"/>
        <c:axId val="260455424"/>
      </c:barChart>
      <c:catAx>
        <c:axId val="26045388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60455424"/>
        <c:crosses val="autoZero"/>
        <c:auto val="1"/>
        <c:lblAlgn val="ctr"/>
        <c:lblOffset val="100"/>
        <c:noMultiLvlLbl val="0"/>
      </c:catAx>
      <c:valAx>
        <c:axId val="2604554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04538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Послеоперационная летальность</a:t>
            </a:r>
            <a:endParaRPr lang="ru-RU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2240233468044119"/>
          <c:y val="0.28909417041517349"/>
          <c:w val="0.69127360695408036"/>
          <c:h val="0.614649728841498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Летальность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24-41FA-A3B5-3689F02C934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Летальность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24-41FA-A3B5-3689F02C934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60490368"/>
        <c:axId val="260491904"/>
      </c:barChart>
      <c:catAx>
        <c:axId val="26049036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60491904"/>
        <c:crosses val="autoZero"/>
        <c:auto val="1"/>
        <c:lblAlgn val="ctr"/>
        <c:lblOffset val="100"/>
        <c:noMultiLvlLbl val="0"/>
      </c:catAx>
      <c:valAx>
        <c:axId val="2604919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04903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1 кат сл опер</c:v>
                </c:pt>
                <c:pt idx="1">
                  <c:v>2 кат сл опер</c:v>
                </c:pt>
                <c:pt idx="2">
                  <c:v>3 кат сл опер</c:v>
                </c:pt>
                <c:pt idx="3">
                  <c:v>4 кат сл опер</c:v>
                </c:pt>
                <c:pt idx="4">
                  <c:v>эндоваскулярные операции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</c:v>
                </c:pt>
                <c:pt idx="1">
                  <c:v>51</c:v>
                </c:pt>
                <c:pt idx="2">
                  <c:v>14</c:v>
                </c:pt>
                <c:pt idx="3">
                  <c:v>2</c:v>
                </c:pt>
                <c:pt idx="4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36-4466-809B-6D386C0353A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1 кат сл опер</c:v>
                </c:pt>
                <c:pt idx="1">
                  <c:v>2 кат сл опер</c:v>
                </c:pt>
                <c:pt idx="2">
                  <c:v>3 кат сл опер</c:v>
                </c:pt>
                <c:pt idx="3">
                  <c:v>4 кат сл опер</c:v>
                </c:pt>
                <c:pt idx="4">
                  <c:v>эндоваскулярные операции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45</c:v>
                </c:pt>
                <c:pt idx="1">
                  <c:v>35</c:v>
                </c:pt>
                <c:pt idx="2">
                  <c:v>11</c:v>
                </c:pt>
                <c:pt idx="3">
                  <c:v>2</c:v>
                </c:pt>
                <c:pt idx="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36-4466-809B-6D386C0353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60391680"/>
        <c:axId val="260393216"/>
        <c:axId val="0"/>
      </c:bar3DChart>
      <c:catAx>
        <c:axId val="2603916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60393216"/>
        <c:crosses val="autoZero"/>
        <c:auto val="1"/>
        <c:lblAlgn val="ctr"/>
        <c:lblOffset val="100"/>
        <c:noMultiLvlLbl val="0"/>
      </c:catAx>
      <c:valAx>
        <c:axId val="2603932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0391680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ru-RU" sz="1800" dirty="0" smtClean="0"/>
              <a:t>Летальные случаи по категориям сложности</a:t>
            </a:r>
            <a:endParaRPr lang="ru-RU" sz="1800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 кат сл опер</c:v>
                </c:pt>
                <c:pt idx="1">
                  <c:v>3 кат сл опер</c:v>
                </c:pt>
                <c:pt idx="2">
                  <c:v>4 кат сл опер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5.8</c:v>
                </c:pt>
                <c:pt idx="1">
                  <c:v>64.2</c:v>
                </c:pt>
                <c:pt idx="2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E8-4697-9D33-3CA885E47AF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 кат сл опер</c:v>
                </c:pt>
                <c:pt idx="1">
                  <c:v>3 кат сл опер</c:v>
                </c:pt>
                <c:pt idx="2">
                  <c:v>4 кат сл опер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2.8</c:v>
                </c:pt>
                <c:pt idx="1">
                  <c:v>81</c:v>
                </c:pt>
                <c:pt idx="2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E8-4697-9D33-3CA885E47A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60482560"/>
        <c:axId val="260484096"/>
        <c:axId val="0"/>
      </c:bar3DChart>
      <c:catAx>
        <c:axId val="2604825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60484096"/>
        <c:crosses val="autoZero"/>
        <c:auto val="1"/>
        <c:lblAlgn val="ctr"/>
        <c:lblOffset val="100"/>
        <c:noMultiLvlLbl val="0"/>
      </c:catAx>
      <c:valAx>
        <c:axId val="2604840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0482560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557749560878608E-2"/>
          <c:y val="0.24426002215969997"/>
          <c:w val="0.95088450087824283"/>
          <c:h val="0.651106145863672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1226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67-4C34-9F03-D14B89138E5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летальность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67-4C34-9F03-D14B89138E5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0753792"/>
        <c:axId val="210759680"/>
      </c:barChart>
      <c:catAx>
        <c:axId val="210753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0759680"/>
        <c:crosses val="autoZero"/>
        <c:auto val="1"/>
        <c:lblAlgn val="ctr"/>
        <c:lblOffset val="100"/>
        <c:noMultiLvlLbl val="0"/>
      </c:catAx>
      <c:valAx>
        <c:axId val="21075968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107537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63529033723885786"/>
          <c:y val="0.13393193890449392"/>
          <c:w val="0.36470966276114208"/>
          <c:h val="0.3023646017433195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Показатели кардиологических</a:t>
            </a:r>
            <a:r>
              <a:rPr lang="ru-RU" baseline="0" dirty="0" smtClean="0"/>
              <a:t> отделений</a:t>
            </a:r>
            <a:endParaRPr lang="ru-RU" dirty="0"/>
          </a:p>
        </c:rich>
      </c:tx>
      <c:overlay val="0"/>
    </c:title>
    <c:autoTitleDeleted val="0"/>
    <c:view3D>
      <c:rotX val="1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пролечено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3255</c:v>
                </c:pt>
                <c:pt idx="1">
                  <c:v>2385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94-4527-845F-2A169C010CC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Экстренно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2989032964591235E-3"/>
                  <c:y val="-2.80587510478633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194-4527-845F-2A169C010CC9}"/>
                </c:ext>
              </c:extLst>
            </c:dLbl>
            <c:dLbl>
              <c:idx val="1"/>
              <c:layout>
                <c:manualLayout>
                  <c:x val="1.4697441025071289E-2"/>
                  <c:y val="-2.40503580410257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194-4527-845F-2A169C010CC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1814</c:v>
                </c:pt>
                <c:pt idx="1">
                  <c:v>1403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194-4527-845F-2A169C010CC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Планово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51956131858364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194-4527-845F-2A169C010CC9}"/>
                </c:ext>
              </c:extLst>
            </c:dLbl>
            <c:dLbl>
              <c:idx val="1"/>
              <c:layout>
                <c:manualLayout>
                  <c:x val="2.3095978753683452E-2"/>
                  <c:y val="-1.2025179020512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194-4527-845F-2A169C010CC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1441</c:v>
                </c:pt>
                <c:pt idx="1">
                  <c:v>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194-4527-845F-2A169C010CC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11081088"/>
        <c:axId val="211082624"/>
        <c:axId val="0"/>
      </c:bar3DChart>
      <c:catAx>
        <c:axId val="211081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1082624"/>
        <c:crosses val="autoZero"/>
        <c:auto val="1"/>
        <c:lblAlgn val="ctr"/>
        <c:lblOffset val="100"/>
        <c:noMultiLvlLbl val="0"/>
      </c:catAx>
      <c:valAx>
        <c:axId val="21108262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110810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474312377989752"/>
          <c:y val="0.21970435405658365"/>
          <c:w val="0.33013950830860062"/>
          <c:h val="0.5152224591300051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err="1" smtClean="0"/>
              <a:t>Эндоваскулярные</a:t>
            </a:r>
            <a:r>
              <a:rPr lang="ru-RU" baseline="0" dirty="0" smtClean="0"/>
              <a:t> исследования</a:t>
            </a:r>
            <a:endParaRPr lang="ru-RU" dirty="0"/>
          </a:p>
        </c:rich>
      </c:tx>
      <c:layout>
        <c:manualLayout>
          <c:xMode val="edge"/>
          <c:yMode val="edge"/>
          <c:x val="0.10999995726970506"/>
          <c:y val="2.86004257785171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КАГ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2437</c:v>
                </c:pt>
                <c:pt idx="1">
                  <c:v>2514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D8-4D4A-8804-49BDB0363F3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ЧТКА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7411668063817828E-2"/>
                  <c:y val="-8.01678601367524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4D8-4D4A-8804-49BDB0363F30}"/>
                </c:ext>
              </c:extLst>
            </c:dLbl>
            <c:dLbl>
              <c:idx val="1"/>
              <c:layout>
                <c:manualLayout>
                  <c:x val="4.5428454077493075E-2"/>
                  <c:y val="-2.00419650341881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4D8-4D4A-8804-49BDB0363F3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1174</c:v>
                </c:pt>
                <c:pt idx="1">
                  <c:v>1071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D8-4D4A-8804-49BDB0363F3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11379712"/>
        <c:axId val="211383808"/>
        <c:axId val="0"/>
      </c:bar3DChart>
      <c:catAx>
        <c:axId val="211379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1383808"/>
        <c:crosses val="autoZero"/>
        <c:auto val="1"/>
        <c:lblAlgn val="ctr"/>
        <c:lblOffset val="100"/>
        <c:noMultiLvlLbl val="0"/>
      </c:catAx>
      <c:valAx>
        <c:axId val="21138380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1137971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Пролечено в КХ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245099203536772E-2"/>
                  <c:y val="-2.40503580410257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5B9-4C88-BC87-F7961FDDB79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620</c:v>
                </c:pt>
                <c:pt idx="1">
                  <c:v>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B9-4C88-BC87-F7961FDDB79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Переведено из кардиологических отделении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4495735041785479E-2"/>
                  <c:y val="-1.6797075457224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5B9-4C88-BC87-F7961FDDB79F}"/>
                </c:ext>
              </c:extLst>
            </c:dLbl>
            <c:dLbl>
              <c:idx val="1"/>
              <c:layout>
                <c:manualLayout>
                  <c:x val="3.4294029058499674E-2"/>
                  <c:y val="-1.25978065929182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5B9-4C88-BC87-F7961FDDB79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286</c:v>
                </c:pt>
                <c:pt idx="1">
                  <c:v>227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5B9-4C88-BC87-F7961FDDB79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11481728"/>
        <c:axId val="211483264"/>
        <c:axId val="0"/>
      </c:bar3DChart>
      <c:catAx>
        <c:axId val="211481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1483264"/>
        <c:crosses val="autoZero"/>
        <c:auto val="1"/>
        <c:lblAlgn val="ctr"/>
        <c:lblOffset val="100"/>
        <c:noMultiLvlLbl val="0"/>
      </c:catAx>
      <c:valAx>
        <c:axId val="21148326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1148172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пролечено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0624656162702136E-2"/>
                  <c:y val="-1.6683581704134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A53-48E8-9971-4B946E95D80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1611</c:v>
                </c:pt>
                <c:pt idx="1">
                  <c:v>1131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53-48E8-9971-4B946E95D80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плановые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3998899720646833E-2"/>
                  <c:y val="-1.90669505190114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A53-48E8-9971-4B946E95D800}"/>
                </c:ext>
              </c:extLst>
            </c:dLbl>
            <c:dLbl>
              <c:idx val="1"/>
              <c:layout>
                <c:manualLayout>
                  <c:x val="1.9124381092863844E-2"/>
                  <c:y val="-9.53347525950570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A53-48E8-9971-4B946E95D80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886</c:v>
                </c:pt>
                <c:pt idx="1">
                  <c:v>725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A53-48E8-9971-4B946E95D80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экстренные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3998899720646833E-2"/>
                  <c:y val="-2.38336881487642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A53-48E8-9971-4B946E95D800}"/>
                </c:ext>
              </c:extLst>
            </c:dLbl>
            <c:dLbl>
              <c:idx val="1"/>
              <c:layout>
                <c:manualLayout>
                  <c:x val="1.6999449860323416E-2"/>
                  <c:y val="-1.90669505190114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A53-48E8-9971-4B946E95D80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725</c:v>
                </c:pt>
                <c:pt idx="1">
                  <c:v>406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A53-48E8-9971-4B946E95D80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летальность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99449860323416E-2"/>
                  <c:y val="-2.14503193338878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A53-48E8-9971-4B946E95D800}"/>
                </c:ext>
              </c:extLst>
            </c:dLbl>
            <c:dLbl>
              <c:idx val="1"/>
              <c:layout>
                <c:manualLayout>
                  <c:x val="1.9124381092863844E-2"/>
                  <c:y val="-2.621705696364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A53-48E8-9971-4B946E95D80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39</c:v>
                </c:pt>
                <c:pt idx="1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A53-48E8-9971-4B946E95D80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11540224"/>
        <c:axId val="211107840"/>
        <c:axId val="0"/>
      </c:bar3DChart>
      <c:catAx>
        <c:axId val="211540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1107840"/>
        <c:crosses val="autoZero"/>
        <c:auto val="1"/>
        <c:lblAlgn val="ctr"/>
        <c:lblOffset val="100"/>
        <c:noMultiLvlLbl val="0"/>
      </c:catAx>
      <c:valAx>
        <c:axId val="21110784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115402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85599658940171"/>
          <c:y val="0.25660477688858946"/>
          <c:w val="0.33869479696365734"/>
          <c:h val="0.3868709928287538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2020</c:v>
                </c:pt>
              </c:strCache>
            </c:strRef>
          </c:tx>
          <c:explosion val="8"/>
          <c:dLbls>
            <c:dLbl>
              <c:idx val="0"/>
              <c:layout>
                <c:manualLayout>
                  <c:x val="1.203017373069659E-2"/>
                  <c:y val="-0.1413643741481298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76F-4C32-A96A-6F95434CEFCC}"/>
                </c:ext>
              </c:extLst>
            </c:dLbl>
            <c:dLbl>
              <c:idx val="1"/>
              <c:layout>
                <c:manualLayout>
                  <c:x val="-1.3124409787801355E-3"/>
                  <c:y val="1.692122284515812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6F-4C32-A96A-6F95434CEFCC}"/>
                </c:ext>
              </c:extLst>
            </c:dLbl>
            <c:dLbl>
              <c:idx val="2"/>
              <c:layout>
                <c:manualLayout>
                  <c:x val="-9.231265970447728E-3"/>
                  <c:y val="2.352685744944328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76F-4C32-A96A-6F95434CEFCC}"/>
                </c:ext>
              </c:extLst>
            </c:dLbl>
            <c:dLbl>
              <c:idx val="3"/>
              <c:layout>
                <c:manualLayout>
                  <c:x val="5.9174154260637747E-2"/>
                  <c:y val="-2.66765752314783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6F-4C32-A96A-6F95434CEFCC}"/>
                </c:ext>
              </c:extLst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ЭКС</c:v>
                </c:pt>
                <c:pt idx="1">
                  <c:v>ЭФИРЧА</c:v>
                </c:pt>
                <c:pt idx="2">
                  <c:v>ИКД</c:v>
                </c:pt>
                <c:pt idx="3">
                  <c:v>Криоаблация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104</c:v>
                </c:pt>
                <c:pt idx="1">
                  <c:v>77</c:v>
                </c:pt>
                <c:pt idx="2">
                  <c:v>12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76F-4C32-A96A-6F95434CEFCC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explosion val="10"/>
          <c:dLbls>
            <c:dLbl>
              <c:idx val="0"/>
              <c:layout>
                <c:manualLayout>
                  <c:x val="3.1587176588222222E-3"/>
                  <c:y val="-7.104734574946218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BE3-4972-A095-4EF2FE5E14D1}"/>
                </c:ext>
              </c:extLst>
            </c:dLbl>
            <c:dLbl>
              <c:idx val="1"/>
              <c:layout>
                <c:manualLayout>
                  <c:x val="-7.001673016723632E-3"/>
                  <c:y val="-2.873291856460393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BE3-4972-A095-4EF2FE5E14D1}"/>
                </c:ext>
              </c:extLst>
            </c:dLbl>
            <c:dLbl>
              <c:idx val="2"/>
              <c:layout>
                <c:manualLayout>
                  <c:x val="4.2724011057594907E-4"/>
                  <c:y val="-7.4164739271394085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BE3-4972-A095-4EF2FE5E14D1}"/>
                </c:ext>
              </c:extLst>
            </c:dLbl>
            <c:dLbl>
              <c:idx val="3"/>
              <c:layout>
                <c:manualLayout>
                  <c:x val="4.7723210492951765E-2"/>
                  <c:y val="-1.671121138055367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BE3-4972-A095-4EF2FE5E14D1}"/>
                </c:ext>
              </c:extLst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ЭКС</c:v>
                </c:pt>
                <c:pt idx="1">
                  <c:v>ЭФИРЧА</c:v>
                </c:pt>
                <c:pt idx="2">
                  <c:v>ИКД</c:v>
                </c:pt>
                <c:pt idx="3">
                  <c:v>Криоаблация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97</c:v>
                </c:pt>
                <c:pt idx="1">
                  <c:v>104</c:v>
                </c:pt>
                <c:pt idx="2">
                  <c:v>12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BE3-4972-A095-4EF2FE5E14D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1-30T11:43:40.687" idx="1">
    <p:pos x="3477" y="1706"/>
    <p:text/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0.43058</cdr:x>
      <cdr:y>0.7647</cdr:y>
    </cdr:from>
    <cdr:to>
      <cdr:x>0.59132</cdr:x>
      <cdr:y>0.9363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49412" y="407475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0.44304</cdr:x>
      <cdr:y>0.23767</cdr:y>
    </cdr:from>
    <cdr:to>
      <cdr:x>0.60378</cdr:x>
      <cdr:y>0.32432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20280" y="1266440"/>
          <a:ext cx="914400" cy="461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 </a:t>
          </a:r>
          <a:r>
            <a:rPr lang="ru-RU" sz="1800" dirty="0" smtClean="0"/>
            <a:t>на 35%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0.81013</cdr:x>
      <cdr:y>0.67568</cdr:y>
    </cdr:from>
    <cdr:to>
      <cdr:x>0.93671</cdr:x>
      <cdr:y>0.75676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608512" y="3600400"/>
          <a:ext cx="72008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0.79747</cdr:x>
      <cdr:y>0.67568</cdr:y>
    </cdr:from>
    <cdr:to>
      <cdr:x>0.92405</cdr:x>
      <cdr:y>0.74324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536505" y="3600399"/>
          <a:ext cx="720080" cy="3600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1764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</cdr:x>
      <cdr:y>0.02657</cdr:y>
    </cdr:from>
    <cdr:to>
      <cdr:x>0.43478</cdr:x>
      <cdr:y>0.28889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86098"/>
          <a:ext cx="2160239" cy="850006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Умерло (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абс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.):</a:t>
          </a:r>
        </a:p>
        <a:p xmlns:a="http://schemas.openxmlformats.org/drawingml/2006/main"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-  2019 г. -   12 чел, </a:t>
          </a:r>
        </a:p>
        <a:p xmlns:a="http://schemas.openxmlformats.org/drawingml/2006/main"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-  2020 г. -  15 чел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0.12243</cdr:x>
      <cdr:y>0.77647</cdr:y>
    </cdr:from>
    <cdr:to>
      <cdr:x>0.36729</cdr:x>
      <cdr:y>0.82353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720080" y="4752528"/>
          <a:ext cx="1440160" cy="28803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1800" dirty="0" smtClean="0"/>
            <a:t>146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0.39178</cdr:x>
      <cdr:y>0.77647</cdr:y>
    </cdr:from>
    <cdr:to>
      <cdr:x>0.63664</cdr:x>
      <cdr:y>0.82353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2304256" y="4752528"/>
          <a:ext cx="1440160" cy="28803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00" dirty="0" smtClean="0"/>
            <a:t>53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0.66113</cdr:x>
      <cdr:y>0.77647</cdr:y>
    </cdr:from>
    <cdr:to>
      <cdr:x>0.90599</cdr:x>
      <cdr:y>0.82353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3888432" y="4752528"/>
          <a:ext cx="1440160" cy="28803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00" dirty="0" smtClean="0"/>
            <a:t>91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0.12243</cdr:x>
      <cdr:y>0.82222</cdr:y>
    </cdr:from>
    <cdr:to>
      <cdr:x>0.36729</cdr:x>
      <cdr:y>0.86928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720080" y="5328592"/>
          <a:ext cx="1440153" cy="304982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00" dirty="0" smtClean="0"/>
            <a:t>147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0.39178</cdr:x>
      <cdr:y>0.82222</cdr:y>
    </cdr:from>
    <cdr:to>
      <cdr:x>0.63664</cdr:x>
      <cdr:y>0.86928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2304256" y="5328592"/>
          <a:ext cx="1440152" cy="304982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00" dirty="0" smtClean="0"/>
            <a:t>55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0.66113</cdr:x>
      <cdr:y>0.82222</cdr:y>
    </cdr:from>
    <cdr:to>
      <cdr:x>0.90599</cdr:x>
      <cdr:y>0.86928</cdr:y>
    </cdr:to>
    <cdr:sp macro="" textlink="">
      <cdr:nvSpPr>
        <cdr:cNvPr id="10" name="Прямоугольник 9"/>
        <cdr:cNvSpPr/>
      </cdr:nvSpPr>
      <cdr:spPr>
        <a:xfrm xmlns:a="http://schemas.openxmlformats.org/drawingml/2006/main">
          <a:off x="3888432" y="5328592"/>
          <a:ext cx="1440153" cy="304982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00" dirty="0" smtClean="0"/>
            <a:t>80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0.02449</cdr:x>
      <cdr:y>0.88889</cdr:y>
    </cdr:from>
    <cdr:to>
      <cdr:x>1</cdr:x>
      <cdr:y>1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144016" y="5760640"/>
          <a:ext cx="5737519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</cdr:x>
      <cdr:y>0.90588</cdr:y>
    </cdr:from>
    <cdr:to>
      <cdr:x>0.2779</cdr:x>
      <cdr:y>1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0" y="5544616"/>
          <a:ext cx="1634480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0.12243</cdr:x>
      <cdr:y>0.89412</cdr:y>
    </cdr:from>
    <cdr:to>
      <cdr:x>0.2779</cdr:x>
      <cdr:y>1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720080" y="5472608"/>
          <a:ext cx="914400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0.22038</cdr:x>
      <cdr:y>0.8506</cdr:y>
    </cdr:from>
    <cdr:to>
      <cdr:x>0.37584</cdr:x>
      <cdr:y>1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1296144" y="576064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0.01224</cdr:x>
      <cdr:y>0.87317</cdr:y>
    </cdr:from>
    <cdr:to>
      <cdr:x>1</cdr:x>
      <cdr:y>1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71990" y="5760640"/>
          <a:ext cx="5809545" cy="8367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0.01224</cdr:x>
      <cdr:y>0.86667</cdr:y>
    </cdr:from>
    <cdr:to>
      <cdr:x>1</cdr:x>
      <cdr:y>0.99654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1990" y="5616623"/>
          <a:ext cx="5809545" cy="841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dirty="0" smtClean="0"/>
            <a:t>Увеличение общей летальности  по стационару </a:t>
          </a:r>
        </a:p>
        <a:p xmlns:a="http://schemas.openxmlformats.org/drawingml/2006/main">
          <a:r>
            <a:rPr lang="ru-RU" sz="1600" dirty="0" smtClean="0"/>
            <a:t>обусловлено госпитализацией тяжелых соматических </a:t>
          </a:r>
        </a:p>
        <a:p xmlns:a="http://schemas.openxmlformats.org/drawingml/2006/main">
          <a:r>
            <a:rPr lang="ru-RU" sz="1600" dirty="0" smtClean="0"/>
            <a:t> пациентов с множественными сопутствующими патологиями </a:t>
          </a:r>
          <a:endParaRPr lang="ru-RU" sz="16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0.43058</cdr:x>
      <cdr:y>0.7647</cdr:y>
    </cdr:from>
    <cdr:to>
      <cdr:x>0.59132</cdr:x>
      <cdr:y>0.9363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49412" y="407475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0.44304</cdr:x>
      <cdr:y>0.23767</cdr:y>
    </cdr:from>
    <cdr:to>
      <cdr:x>0.60378</cdr:x>
      <cdr:y>0.32432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20280" y="1266440"/>
          <a:ext cx="914400" cy="461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0.38095</cdr:x>
      <cdr:y>0.15909</cdr:y>
    </cdr:from>
    <cdr:to>
      <cdr:x>0.41667</cdr:x>
      <cdr:y>0.29545</cdr:y>
    </cdr:to>
    <cdr:sp macro="" textlink="">
      <cdr:nvSpPr>
        <cdr:cNvPr id="2" name="Стрелка вниз 1"/>
        <cdr:cNvSpPr/>
      </cdr:nvSpPr>
      <cdr:spPr>
        <a:xfrm xmlns:a="http://schemas.openxmlformats.org/drawingml/2006/main">
          <a:off x="2304256" y="504056"/>
          <a:ext cx="216024" cy="432048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0.42857</cdr:x>
      <cdr:y>0.15909</cdr:y>
    </cdr:from>
    <cdr:to>
      <cdr:x>0.5</cdr:x>
      <cdr:y>0.29545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2592288" y="504056"/>
          <a:ext cx="432048" cy="432048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dirty="0" smtClean="0"/>
            <a:t>На 27%</a:t>
          </a:r>
          <a:endParaRPr lang="ru-RU" dirty="0"/>
        </a:p>
      </cdr:txBody>
    </cdr:sp>
  </cdr:relSizeAnchor>
  <cdr:relSizeAnchor xmlns:cdr="http://schemas.openxmlformats.org/drawingml/2006/chartDrawing">
    <cdr:from>
      <cdr:x>0.55814</cdr:x>
      <cdr:y>0.40426</cdr:y>
    </cdr:from>
    <cdr:to>
      <cdr:x>0.59386</cdr:x>
      <cdr:y>0.5179</cdr:y>
    </cdr:to>
    <cdr:sp macro="" textlink="">
      <cdr:nvSpPr>
        <cdr:cNvPr id="4" name="Стрелка вниз 3"/>
        <cdr:cNvSpPr/>
      </cdr:nvSpPr>
      <cdr:spPr>
        <a:xfrm xmlns:a="http://schemas.openxmlformats.org/drawingml/2006/main">
          <a:off x="3456384" y="1368152"/>
          <a:ext cx="221203" cy="384601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0.59524</cdr:x>
      <cdr:y>0.38636</cdr:y>
    </cdr:from>
    <cdr:to>
      <cdr:x>0.66667</cdr:x>
      <cdr:y>0.52273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3600400" y="1224136"/>
          <a:ext cx="432048" cy="432048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smtClean="0"/>
            <a:t>На 32%</a:t>
          </a:r>
          <a:endParaRPr lang="ru-RU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0.43373</cdr:x>
      <cdr:y>0.16129</cdr:y>
    </cdr:from>
    <cdr:to>
      <cdr:x>0.55643</cdr:x>
      <cdr:y>0.24194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2592288" y="720080"/>
          <a:ext cx="733329" cy="36004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dirty="0" smtClean="0"/>
            <a:t>На 30%</a:t>
          </a:r>
          <a:endParaRPr lang="ru-RU" sz="14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0.33846</cdr:x>
      <cdr:y>0.18788</cdr:y>
    </cdr:from>
    <cdr:to>
      <cdr:x>0.45385</cdr:x>
      <cdr:y>0.25051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84176" y="864096"/>
          <a:ext cx="54006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0.61538</cdr:x>
      <cdr:y>0.29747</cdr:y>
    </cdr:from>
    <cdr:to>
      <cdr:x>0.67692</cdr:x>
      <cdr:y>0.43838</cdr:y>
    </cdr:to>
    <cdr:sp macro="" textlink="">
      <cdr:nvSpPr>
        <cdr:cNvPr id="4" name="Стрелка вниз 3"/>
        <cdr:cNvSpPr/>
      </cdr:nvSpPr>
      <cdr:spPr>
        <a:xfrm xmlns:a="http://schemas.openxmlformats.org/drawingml/2006/main" rot="10800000">
          <a:off x="2968923" y="1563676"/>
          <a:ext cx="296902" cy="740705"/>
        </a:xfrm>
        <a:prstGeom xmlns:a="http://schemas.openxmlformats.org/drawingml/2006/main" prst="downArrow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0.69231</cdr:x>
      <cdr:y>0.29747</cdr:y>
    </cdr:from>
    <cdr:to>
      <cdr:x>0.98507</cdr:x>
      <cdr:y>0.42273</cdr:y>
    </cdr:to>
    <cdr:sp macro="" textlink="">
      <cdr:nvSpPr>
        <cdr:cNvPr id="6" name="Скругленный прямоугольник 5"/>
        <cdr:cNvSpPr/>
      </cdr:nvSpPr>
      <cdr:spPr>
        <a:xfrm xmlns:a="http://schemas.openxmlformats.org/drawingml/2006/main">
          <a:off x="3340074" y="1563676"/>
          <a:ext cx="1412453" cy="658440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 rtl="0"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dirty="0" smtClean="0"/>
            <a:t>Увеличение на 0,5%</a:t>
          </a:r>
          <a:endParaRPr lang="ru-RU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0.21795</cdr:x>
      <cdr:y>0.2</cdr:y>
    </cdr:from>
    <cdr:to>
      <cdr:x>0.34615</cdr:x>
      <cdr:y>0.3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24136" y="864096"/>
          <a:ext cx="72008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7,8%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0.25641</cdr:x>
      <cdr:y>0.26667</cdr:y>
    </cdr:from>
    <cdr:to>
      <cdr:x>0.25641</cdr:x>
      <cdr:y>0.38333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1440160" y="1152128"/>
          <a:ext cx="0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0.78773</cdr:x>
      <cdr:y>0.19801</cdr:y>
    </cdr:from>
    <cdr:to>
      <cdr:x>0.99508</cdr:x>
      <cdr:y>0.50036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473878" y="59885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36%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0.46933</cdr:x>
      <cdr:y>0.25317</cdr:y>
    </cdr:from>
    <cdr:to>
      <cdr:x>0.67667</cdr:x>
      <cdr:y>0.55552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069724" y="76566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48%</a:t>
          </a:r>
        </a:p>
        <a:p xmlns:a="http://schemas.openxmlformats.org/drawingml/2006/main">
          <a:endParaRPr lang="ru-RU" sz="1100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0.68571</cdr:x>
      <cdr:y>0.06452</cdr:y>
    </cdr:from>
    <cdr:to>
      <cdr:x>0.74286</cdr:x>
      <cdr:y>0.24194</cdr:y>
    </cdr:to>
    <cdr:sp macro="" textlink="">
      <cdr:nvSpPr>
        <cdr:cNvPr id="2" name="Стрелка вверх 1"/>
        <cdr:cNvSpPr/>
      </cdr:nvSpPr>
      <cdr:spPr>
        <a:xfrm xmlns:a="http://schemas.openxmlformats.org/drawingml/2006/main" rot="10800000">
          <a:off x="3555116" y="204422"/>
          <a:ext cx="296298" cy="562129"/>
        </a:xfrm>
        <a:prstGeom xmlns:a="http://schemas.openxmlformats.org/drawingml/2006/main" prst="up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0.75714</cdr:x>
      <cdr:y>0.06452</cdr:y>
    </cdr:from>
    <cdr:to>
      <cdr:x>0.97222</cdr:x>
      <cdr:y>0.31818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925450" y="204422"/>
          <a:ext cx="1115110" cy="80369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На 63</a:t>
          </a:r>
        </a:p>
        <a:p xmlns:a="http://schemas.openxmlformats.org/drawingml/2006/main"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операции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6A50CBC-8F27-4571-9CF4-87917B3DA01C}" type="datetime1">
              <a:rPr lang="ru-RU" smtClean="0"/>
              <a:t>15.10.2021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E861E8E-D392-497B-BB21-122DD7C27CF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8353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871763A-5E33-45E3-A8F2-56DFE0C2155C}" type="datetime1">
              <a:rPr lang="ru-RU" noProof="0" smtClean="0"/>
              <a:t>15.10.2021</a:t>
            </a:fld>
            <a:endParaRPr lang="ru-RU" noProof="0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 smtClean="0"/>
              <a:t>Образец текста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55D449-B875-4B8D-8E66-224D27E54C9A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3499799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555D449-B875-4B8D-8E66-224D27E54C9A}" type="slidenum">
              <a:rPr lang="ru-RU" noProof="0" smtClean="0"/>
              <a:t>1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35734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555D449-B875-4B8D-8E66-224D27E54C9A}" type="slidenum">
              <a:rPr lang="ru-RU" noProof="0" smtClean="0"/>
              <a:t>4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536705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555D449-B875-4B8D-8E66-224D27E54C9A}" type="slidenum">
              <a:rPr lang="ru-RU" noProof="0" smtClean="0"/>
              <a:t>7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15036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555D449-B875-4B8D-8E66-224D27E54C9A}" type="slidenum">
              <a:rPr lang="ru-RU" noProof="0" smtClean="0"/>
              <a:t>8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93576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555D449-B875-4B8D-8E66-224D27E54C9A}" type="slidenum">
              <a:rPr lang="ru-RU" noProof="0" smtClean="0"/>
              <a:t>9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467025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555D449-B875-4B8D-8E66-224D27E54C9A}" type="slidenum">
              <a:rPr lang="ru-RU" noProof="0" smtClean="0"/>
              <a:t>12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645215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555D449-B875-4B8D-8E66-224D27E54C9A}" type="slidenum">
              <a:rPr lang="ru-RU" noProof="0" smtClean="0"/>
              <a:t>14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4884038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555D449-B875-4B8D-8E66-224D27E54C9A}" type="slidenum">
              <a:rPr lang="ru-RU" noProof="0" smtClean="0"/>
              <a:t>15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901512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10/15/2021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065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9578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39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39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3650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D1B174B9-DDA6-43AC-94FF-E49E8A4C9EE5}"/>
              </a:ext>
            </a:extLst>
          </p:cNvPr>
          <p:cNvSpPr/>
          <p:nvPr userDrawn="1"/>
        </p:nvSpPr>
        <p:spPr>
          <a:xfrm>
            <a:off x="3" y="1"/>
            <a:ext cx="8641787" cy="6858000"/>
          </a:xfrm>
          <a:custGeom>
            <a:avLst/>
            <a:gdLst>
              <a:gd name="connsiteX0" fmla="*/ 0 w 8641787"/>
              <a:gd name="connsiteY0" fmla="*/ 0 h 6858000"/>
              <a:gd name="connsiteX1" fmla="*/ 6012887 w 8641787"/>
              <a:gd name="connsiteY1" fmla="*/ 0 h 6858000"/>
              <a:gd name="connsiteX2" fmla="*/ 8641787 w 8641787"/>
              <a:gd name="connsiteY2" fmla="*/ 6858000 h 6858000"/>
              <a:gd name="connsiteX3" fmla="*/ 0 w 8641787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41787" h="6858000">
                <a:moveTo>
                  <a:pt x="0" y="0"/>
                </a:moveTo>
                <a:lnTo>
                  <a:pt x="6012887" y="0"/>
                </a:lnTo>
                <a:lnTo>
                  <a:pt x="86417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058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AFFB5B8-275F-4541-94CB-C7A723310F6D}"/>
              </a:ext>
            </a:extLst>
          </p:cNvPr>
          <p:cNvSpPr/>
          <p:nvPr userDrawn="1"/>
        </p:nvSpPr>
        <p:spPr>
          <a:xfrm rot="20330711">
            <a:off x="7416424" y="-293215"/>
            <a:ext cx="234813" cy="7444430"/>
          </a:xfrm>
          <a:custGeom>
            <a:avLst/>
            <a:gdLst>
              <a:gd name="connsiteX0" fmla="*/ 0 w 234813"/>
              <a:gd name="connsiteY0" fmla="*/ 0 h 7444430"/>
              <a:gd name="connsiteX1" fmla="*/ 234813 w 234813"/>
              <a:gd name="connsiteY1" fmla="*/ 90866 h 7444430"/>
              <a:gd name="connsiteX2" fmla="*/ 234813 w 234813"/>
              <a:gd name="connsiteY2" fmla="*/ 7444430 h 7444430"/>
              <a:gd name="connsiteX3" fmla="*/ 0 w 234813"/>
              <a:gd name="connsiteY3" fmla="*/ 7353565 h 7444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4813" h="7444430">
                <a:moveTo>
                  <a:pt x="0" y="0"/>
                </a:moveTo>
                <a:lnTo>
                  <a:pt x="234813" y="90866"/>
                </a:lnTo>
                <a:lnTo>
                  <a:pt x="234813" y="7444430"/>
                </a:lnTo>
                <a:lnTo>
                  <a:pt x="0" y="7353565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058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2A91EB93-1A80-4108-9845-8CEBD98D597C}"/>
              </a:ext>
            </a:extLst>
          </p:cNvPr>
          <p:cNvSpPr/>
          <p:nvPr userDrawn="1"/>
        </p:nvSpPr>
        <p:spPr>
          <a:xfrm rot="20330711">
            <a:off x="8020266" y="-134683"/>
            <a:ext cx="234813" cy="2739613"/>
          </a:xfrm>
          <a:custGeom>
            <a:avLst/>
            <a:gdLst>
              <a:gd name="connsiteX0" fmla="*/ 0 w 234813"/>
              <a:gd name="connsiteY0" fmla="*/ 0 h 2739613"/>
              <a:gd name="connsiteX1" fmla="*/ 234813 w 234813"/>
              <a:gd name="connsiteY1" fmla="*/ 90866 h 2739613"/>
              <a:gd name="connsiteX2" fmla="*/ 234813 w 234813"/>
              <a:gd name="connsiteY2" fmla="*/ 2739613 h 2739613"/>
              <a:gd name="connsiteX3" fmla="*/ 0 w 234813"/>
              <a:gd name="connsiteY3" fmla="*/ 2648748 h 2739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4813" h="2739613">
                <a:moveTo>
                  <a:pt x="0" y="0"/>
                </a:moveTo>
                <a:lnTo>
                  <a:pt x="234813" y="90866"/>
                </a:lnTo>
                <a:lnTo>
                  <a:pt x="234813" y="2739613"/>
                </a:lnTo>
                <a:lnTo>
                  <a:pt x="0" y="2648748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058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3E07247-868E-438C-BD34-0D0EC28772B4}"/>
              </a:ext>
            </a:extLst>
          </p:cNvPr>
          <p:cNvSpPr/>
          <p:nvPr userDrawn="1"/>
        </p:nvSpPr>
        <p:spPr>
          <a:xfrm rot="20330711" flipH="1" flipV="1">
            <a:off x="10369956" y="4253072"/>
            <a:ext cx="234813" cy="2739613"/>
          </a:xfrm>
          <a:custGeom>
            <a:avLst/>
            <a:gdLst>
              <a:gd name="connsiteX0" fmla="*/ 0 w 234813"/>
              <a:gd name="connsiteY0" fmla="*/ 0 h 2739613"/>
              <a:gd name="connsiteX1" fmla="*/ 234813 w 234813"/>
              <a:gd name="connsiteY1" fmla="*/ 90866 h 2739613"/>
              <a:gd name="connsiteX2" fmla="*/ 234813 w 234813"/>
              <a:gd name="connsiteY2" fmla="*/ 2739613 h 2739613"/>
              <a:gd name="connsiteX3" fmla="*/ 0 w 234813"/>
              <a:gd name="connsiteY3" fmla="*/ 2648748 h 2739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4813" h="2739613">
                <a:moveTo>
                  <a:pt x="0" y="0"/>
                </a:moveTo>
                <a:lnTo>
                  <a:pt x="234813" y="90866"/>
                </a:lnTo>
                <a:lnTo>
                  <a:pt x="234813" y="2739613"/>
                </a:lnTo>
                <a:lnTo>
                  <a:pt x="0" y="2648748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058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042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CF074AD-5A0D-40B4-813D-34862D7DF200}"/>
              </a:ext>
            </a:extLst>
          </p:cNvPr>
          <p:cNvSpPr/>
          <p:nvPr userDrawn="1"/>
        </p:nvSpPr>
        <p:spPr>
          <a:xfrm>
            <a:off x="0" y="-1"/>
            <a:ext cx="12192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05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30" y="339510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399" b="0" baseline="0">
                <a:solidFill>
                  <a:schemeClr val="tx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36F6D66-F2F9-4BF4-99F9-B1BA1142497F}"/>
              </a:ext>
            </a:extLst>
          </p:cNvPr>
          <p:cNvSpPr/>
          <p:nvPr userDrawn="1"/>
        </p:nvSpPr>
        <p:spPr>
          <a:xfrm>
            <a:off x="0" y="6792686"/>
            <a:ext cx="12192000" cy="653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058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076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42471568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1" y="2130427"/>
            <a:ext cx="10363200" cy="1470025"/>
          </a:xfrm>
          <a:prstGeom prst="rect">
            <a:avLst/>
          </a:prstGeom>
        </p:spPr>
        <p:txBody>
          <a:bodyPr lIns="121917" tIns="60958" rIns="121917" bIns="60958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  <a:prstGeom prst="rect">
            <a:avLst/>
          </a:prstGeom>
        </p:spPr>
        <p:txBody>
          <a:bodyPr lIns="121917" tIns="60958" rIns="121917" bIns="60958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5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121917" tIns="60958" rIns="121917" bIns="60958"/>
          <a:lstStyle/>
          <a:p>
            <a:pPr defTabSz="914058"/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lIns="121917" tIns="60958" rIns="121917" bIns="60958"/>
          <a:lstStyle/>
          <a:p>
            <a:pPr defTabSz="914058"/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lIns="121917" tIns="60958" rIns="121917" bIns="60958"/>
          <a:lstStyle/>
          <a:p>
            <a:pPr defTabSz="914058"/>
            <a:fld id="{725C68B6-61C2-468F-89AB-4B9F7531AA68}" type="slidenum">
              <a:rPr lang="ru-RU" smtClean="0">
                <a:solidFill>
                  <a:prstClr val="black"/>
                </a:solidFill>
              </a:rPr>
              <a:pPr defTabSz="914058"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19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9729D210-C69E-4CE6-AE0C-3E81A0A0D49C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10/15/2021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CAD86E3D-C025-40BD-9D9E-A036DB94A9A4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2260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9"/>
            <a:ext cx="2844800" cy="365125"/>
          </a:xfrm>
          <a:prstGeom prst="rect">
            <a:avLst/>
          </a:prstGeom>
        </p:spPr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42BAF6E4-CAEE-4332-B8CA-B0FD83747FA2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10/15/2021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9"/>
            <a:ext cx="3860800" cy="365125"/>
          </a:xfrm>
          <a:prstGeom prst="rect">
            <a:avLst/>
          </a:prstGeom>
        </p:spPr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9"/>
            <a:ext cx="2844800" cy="365125"/>
          </a:xfrm>
          <a:prstGeom prst="rect">
            <a:avLst/>
          </a:prstGeom>
        </p:spPr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DC09341F-AE00-4A1D-BCE1-5B1D42FCB83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8382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C704D-CD0B-46CD-8809-CE25237B528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15.10.2021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04174-64A6-48EC-A28F-3A9237F1BE2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181576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9C290-C461-4832-8732-155FA4E8FCF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15.10.2021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96476-77FB-4D14-8C70-185826DDABF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217617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4349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89C6F-9A53-47BC-B172-48CF9CF900B2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15.10.2021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27328-D462-49D0-A834-585513D4290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633370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F7524-52A5-42C9-9F31-29814B52054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15.10.2021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0B3F3-EFCC-43D4-9C01-5885084120D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570010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6113B-3F4D-4768-80E3-84C3C2B7343F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15.10.2021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77F6C-5241-4CF4-85F9-A074099DDA7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450433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B6DE1-54BB-4BFA-9967-D851E9AD4CE5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15.10.2021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F929F-E21B-4E10-837F-6D949E8AF8D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870168"/>
      </p:ext>
    </p:extLst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47CBA-55FD-49BB-AF8E-3990470BE30E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15.10.2021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9F49F-4A5D-4EAB-AAD3-E3BF1D450AC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721770"/>
      </p:ext>
    </p:extLst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2D494-5DAC-49F3-A28A-F177C290840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15.10.2021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A4EA7-C21A-4EC6-ABD6-A5B7A294976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000594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45FD9-E47A-440D-B462-D41BD589B81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15.10.2021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42D5B-8416-402C-A5C4-116D62C3658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274459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206BB-BDEA-45DE-BAE2-4C3C9A47A25F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15.10.2021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9EC68-6E0D-47FF-9EB3-E9D34321C62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293280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39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39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6EFF2-683B-4416-B8F8-6B5C6667C71E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15.10.2021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7D9D1-480B-4F66-801D-4EEB8DED432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075829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10/15/2021</a:t>
            </a:fld>
            <a:endParaRPr lang="en-US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26891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01391511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1430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9243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2243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10/15/2021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36470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10/15/2021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84271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31375A4-56A4-47D6-9801-1991572033F7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797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967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</p:sldLayoutIdLst>
  <p:txStyles>
    <p:titleStyle>
      <a:lvl1pPr algn="l" defTabSz="914195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48" indent="-228548" algn="l" defTabSz="91419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647" indent="-228548" algn="l" defTabSz="9141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42" indent="-228548" algn="l" defTabSz="9141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40" indent="-228548" algn="l" defTabSz="9141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38" indent="-228548" algn="l" defTabSz="9141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35" indent="-228548" algn="l" defTabSz="9141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32" indent="-228548" algn="l" defTabSz="9141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28" indent="-228548" algn="l" defTabSz="9141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27" indent="-228548" algn="l" defTabSz="9141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8" algn="l" defTabSz="9141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5" algn="l" defTabSz="9141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2" algn="l" defTabSz="9141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88" algn="l" defTabSz="9141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87" algn="l" defTabSz="9141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82" algn="l" defTabSz="9141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80" algn="l" defTabSz="9141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78" algn="l" defTabSz="9141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E482B8-38C4-4DD5-B262-5B5F8E8C7D75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15.10.2021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17BAB4D-DE84-4CE9-ABF5-8CFCF3C81A4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16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5" Type="http://schemas.openxmlformats.org/officeDocument/2006/relationships/comments" Target="../comments/comment1.xml"/><Relationship Id="rId4" Type="http://schemas.openxmlformats.org/officeDocument/2006/relationships/chart" Target="../charts/char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9.xml"/><Relationship Id="rId5" Type="http://schemas.openxmlformats.org/officeDocument/2006/relationships/chart" Target="../charts/chart18.xml"/><Relationship Id="rId4" Type="http://schemas.openxmlformats.org/officeDocument/2006/relationships/chart" Target="../charts/char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3.xml"/><Relationship Id="rId4" Type="http://schemas.openxmlformats.org/officeDocument/2006/relationships/chart" Target="../charts/chart2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3392" y="1700808"/>
            <a:ext cx="10870376" cy="2880320"/>
          </a:xfrm>
        </p:spPr>
        <p:txBody>
          <a:bodyPr rtlCol="0">
            <a:normAutofit/>
          </a:bodyPr>
          <a:lstStyle/>
          <a:p>
            <a:r>
              <a:rPr lang="ru-RU" sz="4000" i="1" dirty="0" smtClean="0">
                <a:solidFill>
                  <a:schemeClr val="tx2">
                    <a:lumMod val="50000"/>
                  </a:schemeClr>
                </a:solidFill>
                <a:latin typeface="Century Schoolbook" panose="02040604050505020304" pitchFamily="18" charset="0"/>
              </a:rPr>
              <a:t>Отчёт за </a:t>
            </a:r>
            <a:r>
              <a:rPr lang="ru-RU" sz="4000" i="1" dirty="0">
                <a:solidFill>
                  <a:schemeClr val="tx2">
                    <a:lumMod val="50000"/>
                  </a:schemeClr>
                </a:solidFill>
                <a:latin typeface="Century Schoolbook" panose="02040604050505020304" pitchFamily="18" charset="0"/>
              </a:rPr>
              <a:t>2020год</a:t>
            </a:r>
            <a:br>
              <a:rPr lang="ru-RU" sz="4000" i="1" dirty="0">
                <a:solidFill>
                  <a:schemeClr val="tx2">
                    <a:lumMod val="50000"/>
                  </a:schemeClr>
                </a:solidFill>
                <a:latin typeface="Century Schoolbook" panose="02040604050505020304" pitchFamily="18" charset="0"/>
              </a:rPr>
            </a:br>
            <a:r>
              <a:rPr lang="ru-RU" sz="4000" i="1" dirty="0">
                <a:solidFill>
                  <a:schemeClr val="tx2">
                    <a:lumMod val="50000"/>
                  </a:schemeClr>
                </a:solidFill>
                <a:latin typeface="Century Schoolbook" panose="02040604050505020304" pitchFamily="18" charset="0"/>
              </a:rPr>
              <a:t>КГП «Многопрофильной больницы №2 </a:t>
            </a:r>
            <a:br>
              <a:rPr lang="ru-RU" sz="4000" i="1" dirty="0">
                <a:solidFill>
                  <a:schemeClr val="tx2">
                    <a:lumMod val="50000"/>
                  </a:schemeClr>
                </a:solidFill>
                <a:latin typeface="Century Schoolbook" panose="02040604050505020304" pitchFamily="18" charset="0"/>
              </a:rPr>
            </a:br>
            <a:r>
              <a:rPr lang="ru-RU" sz="4000" i="1" dirty="0">
                <a:solidFill>
                  <a:schemeClr val="tx2">
                    <a:lumMod val="50000"/>
                  </a:schemeClr>
                </a:solidFill>
                <a:latin typeface="Century Schoolbook" panose="02040604050505020304" pitchFamily="18" charset="0"/>
              </a:rPr>
              <a:t>г. Караганды»</a:t>
            </a:r>
            <a:br>
              <a:rPr lang="ru-RU" sz="4000" i="1" dirty="0">
                <a:solidFill>
                  <a:schemeClr val="tx2">
                    <a:lumMod val="50000"/>
                  </a:schemeClr>
                </a:solidFill>
                <a:latin typeface="Century Schoolbook" panose="02040604050505020304" pitchFamily="18" charset="0"/>
              </a:rPr>
            </a:br>
            <a:endParaRPr lang="ru-RU" sz="40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968208" y="6093296"/>
            <a:ext cx="4098175" cy="422176"/>
          </a:xfrm>
        </p:spPr>
        <p:txBody>
          <a:bodyPr rtlCol="0">
            <a:normAutofit fontScale="8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А.Г. </a:t>
            </a:r>
            <a:r>
              <a:rPr lang="ru-RU" b="1" i="1" dirty="0" err="1" smtClean="0">
                <a:solidFill>
                  <a:schemeClr val="tx2">
                    <a:lumMod val="50000"/>
                  </a:schemeClr>
                </a:solidFill>
              </a:rPr>
              <a:t>Магзумов</a:t>
            </a:r>
            <a:endParaRPr lang="ru-RU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141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923405881"/>
              </p:ext>
            </p:extLst>
          </p:nvPr>
        </p:nvGraphicFramePr>
        <p:xfrm>
          <a:off x="119336" y="404664"/>
          <a:ext cx="633670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191344" y="5373216"/>
            <a:ext cx="5400600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Отмечается снижение количества пролеченных пациентов с ОИМ за 2020 на 95 случаев</a:t>
            </a:r>
            <a:endParaRPr lang="ru-RU" sz="2000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155464591"/>
              </p:ext>
            </p:extLst>
          </p:nvPr>
        </p:nvGraphicFramePr>
        <p:xfrm>
          <a:off x="6816080" y="476672"/>
          <a:ext cx="482453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145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12192000" cy="1325563"/>
          </a:xfrm>
        </p:spPr>
        <p:txBody>
          <a:bodyPr/>
          <a:lstStyle/>
          <a:p>
            <a:pPr algn="ctr"/>
            <a:r>
              <a:rPr lang="ru-RU" b="1" i="1" dirty="0" smtClean="0"/>
              <a:t>Объем оказания помощи пациентам с ОИМ</a:t>
            </a:r>
            <a:endParaRPr lang="ru-RU" b="1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87488" y="1340768"/>
            <a:ext cx="9073008" cy="115212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 сравнении с 2019 г. отмечается снижение проведения  первичного ЧКВ в 2020  на 9%, за счет  снижения количество госпитализированных пациентов с ОИМ, при этом удельный вес проведения первичного ЧКВ сохраняется в сравнении с предыдущем годом  на  прежнем уровне 77,7%.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9044578"/>
              </p:ext>
            </p:extLst>
          </p:nvPr>
        </p:nvGraphicFramePr>
        <p:xfrm>
          <a:off x="6312024" y="2492896"/>
          <a:ext cx="5388024" cy="3862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50644603"/>
              </p:ext>
            </p:extLst>
          </p:nvPr>
        </p:nvGraphicFramePr>
        <p:xfrm>
          <a:off x="191344" y="2636912"/>
          <a:ext cx="554461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1625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2474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Анализ летальности при остром инфаркте миокарда</a:t>
            </a:r>
            <a:endParaRPr lang="ru-RU" b="1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416" y="1052736"/>
            <a:ext cx="10441160" cy="1224136"/>
          </a:xfrm>
        </p:spPr>
        <p:txBody>
          <a:bodyPr>
            <a:normAutofit/>
          </a:bodyPr>
          <a:lstStyle/>
          <a:p>
            <a:r>
              <a:rPr lang="ru-RU" sz="2000" dirty="0"/>
              <a:t>С</a:t>
            </a:r>
            <a:r>
              <a:rPr lang="ru-RU" sz="2000" dirty="0" smtClean="0"/>
              <a:t>реди причин смерти при ОИМ ведущим остается кардиогенный шок-более 40%. В то же время выживаемость пациентов поступивших с кардиогенным шоком в 2020 году выросла и составляет 65%, в то время как в 2019г. выживаемость составляла менее 50%</a:t>
            </a:r>
            <a:endParaRPr lang="ru-RU" sz="20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56591393"/>
              </p:ext>
            </p:extLst>
          </p:nvPr>
        </p:nvGraphicFramePr>
        <p:xfrm>
          <a:off x="6384032" y="2348880"/>
          <a:ext cx="561662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909077433"/>
              </p:ext>
            </p:extLst>
          </p:nvPr>
        </p:nvGraphicFramePr>
        <p:xfrm>
          <a:off x="191344" y="2420888"/>
          <a:ext cx="561662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451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828799"/>
            <a:ext cx="4800600" cy="232049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4476750" algn="l"/>
              </a:tabLst>
            </a:pPr>
            <a:endParaRPr lang="ru-RU" b="1" i="1" dirty="0" smtClean="0"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25116" y="1844824"/>
            <a:ext cx="10141768" cy="396044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4476750" algn="l"/>
              </a:tabLst>
            </a:pPr>
            <a:r>
              <a:rPr lang="ru-RU" b="1" i="1" dirty="0" smtClean="0">
                <a:ea typeface="Calibri"/>
                <a:cs typeface="Times New Roman"/>
              </a:rPr>
              <a:t>Все виды кардиохирургических операций делятся на следующие категории сложности: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4476750" algn="l"/>
              </a:tabLst>
            </a:pPr>
            <a:r>
              <a:rPr lang="ru-RU" b="1" i="1" dirty="0" smtClean="0">
                <a:ea typeface="Calibri"/>
                <a:cs typeface="Times New Roman"/>
              </a:rPr>
              <a:t>С </a:t>
            </a:r>
            <a:r>
              <a:rPr lang="ru-RU" b="1" i="1" dirty="0">
                <a:ea typeface="Calibri"/>
                <a:cs typeface="Times New Roman"/>
              </a:rPr>
              <a:t>1-3 категории относятся операции: </a:t>
            </a:r>
            <a:r>
              <a:rPr lang="ru-RU" i="1" dirty="0">
                <a:ea typeface="Calibri"/>
                <a:cs typeface="Times New Roman"/>
              </a:rPr>
              <a:t>Пациенты с ФВ ниже 50%, в возрасте до 70 лет, 1-3сосуд поражением коронарного русла.</a:t>
            </a:r>
            <a:endParaRPr lang="ru-RU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4476750" algn="l"/>
              </a:tabLst>
            </a:pPr>
            <a:r>
              <a:rPr lang="ru-RU" b="1" i="1" dirty="0">
                <a:ea typeface="Calibri"/>
                <a:cs typeface="Times New Roman"/>
              </a:rPr>
              <a:t>С 4-6 категории относятся операции:</a:t>
            </a:r>
            <a:r>
              <a:rPr lang="ru-RU" i="1" dirty="0">
                <a:ea typeface="Calibri"/>
                <a:cs typeface="Times New Roman"/>
              </a:rPr>
              <a:t> Пациенты с ФВ менее 30%, старше 70 лет, 1-3 сосудистое поражение коронарного русла, с  сочетанным поражением клапанного аппарата, </a:t>
            </a:r>
            <a:r>
              <a:rPr lang="ru-RU" i="1" dirty="0" err="1">
                <a:ea typeface="Calibri"/>
                <a:cs typeface="Times New Roman"/>
              </a:rPr>
              <a:t>диссекция</a:t>
            </a:r>
            <a:r>
              <a:rPr lang="ru-RU" i="1" dirty="0">
                <a:ea typeface="Calibri"/>
                <a:cs typeface="Times New Roman"/>
              </a:rPr>
              <a:t> аорты</a:t>
            </a:r>
            <a:r>
              <a:rPr lang="ru-RU" i="1" dirty="0" smtClean="0">
                <a:ea typeface="Calibri"/>
                <a:cs typeface="Times New Roman"/>
              </a:rPr>
              <a:t>.</a:t>
            </a:r>
            <a:endParaRPr lang="ru-RU" dirty="0">
              <a:ea typeface="Calibri"/>
              <a:cs typeface="Times New Roman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smtClean="0"/>
              <a:t>13</a:t>
            </a:fld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altLang="ru-RU" b="1" i="1" dirty="0" smtClean="0"/>
              <a:t>Определение кардиохирургических (</a:t>
            </a:r>
            <a:r>
              <a:rPr lang="ru-RU" altLang="ru-RU" b="1" i="1" dirty="0" err="1"/>
              <a:t>взр</a:t>
            </a:r>
            <a:r>
              <a:rPr lang="ru-RU" altLang="ru-RU" b="1" i="1" dirty="0"/>
              <a:t>) операций по категориям сложности: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717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354983"/>
              </p:ext>
            </p:extLst>
          </p:nvPr>
        </p:nvGraphicFramePr>
        <p:xfrm>
          <a:off x="317864" y="3717032"/>
          <a:ext cx="4409984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8886235"/>
              </p:ext>
            </p:extLst>
          </p:nvPr>
        </p:nvGraphicFramePr>
        <p:xfrm>
          <a:off x="6096000" y="3820398"/>
          <a:ext cx="5256584" cy="2920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-101867" y="3451066"/>
            <a:ext cx="6672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prstClr val="black"/>
                </a:solidFill>
              </a:rPr>
              <a:t>Операции по категориям сложности </a:t>
            </a:r>
            <a:r>
              <a:rPr lang="ru-RU" dirty="0" smtClean="0">
                <a:solidFill>
                  <a:prstClr val="black"/>
                </a:solidFill>
              </a:rPr>
              <a:t>взрослой </a:t>
            </a:r>
            <a:r>
              <a:rPr lang="ru-RU" dirty="0">
                <a:solidFill>
                  <a:prstClr val="black"/>
                </a:solidFill>
              </a:rPr>
              <a:t>кардиохирургии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328770" y="3451066"/>
            <a:ext cx="59046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</a:rPr>
              <a:t>Летальные случаи </a:t>
            </a:r>
            <a:r>
              <a:rPr lang="ru-RU" dirty="0">
                <a:solidFill>
                  <a:prstClr val="black"/>
                </a:solidFill>
              </a:rPr>
              <a:t>по категориям </a:t>
            </a:r>
            <a:r>
              <a:rPr lang="ru-RU" dirty="0" smtClean="0">
                <a:solidFill>
                  <a:prstClr val="black"/>
                </a:solidFill>
              </a:rPr>
              <a:t>сложности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4" name="Стрелка вниз 13"/>
          <p:cNvSpPr/>
          <p:nvPr/>
        </p:nvSpPr>
        <p:spPr>
          <a:xfrm rot="10800000">
            <a:off x="9958182" y="4221088"/>
            <a:ext cx="360040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0329746" y="4221088"/>
            <a:ext cx="950829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 1,2%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1064509"/>
              </p:ext>
            </p:extLst>
          </p:nvPr>
        </p:nvGraphicFramePr>
        <p:xfrm>
          <a:off x="407368" y="44624"/>
          <a:ext cx="5184576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7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6814568"/>
              </p:ext>
            </p:extLst>
          </p:nvPr>
        </p:nvGraphicFramePr>
        <p:xfrm>
          <a:off x="6456041" y="116632"/>
          <a:ext cx="4968552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8" name="Стрелка вниз 17"/>
          <p:cNvSpPr/>
          <p:nvPr/>
        </p:nvSpPr>
        <p:spPr>
          <a:xfrm rot="10800000">
            <a:off x="9742158" y="620688"/>
            <a:ext cx="432048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smtClean="0"/>
              <a:t>14</a:t>
            </a:fld>
            <a:endParaRPr lang="ru-RU" dirty="0"/>
          </a:p>
        </p:txBody>
      </p:sp>
      <p:sp>
        <p:nvSpPr>
          <p:cNvPr id="19" name="Стрелка вниз 18"/>
          <p:cNvSpPr/>
          <p:nvPr/>
        </p:nvSpPr>
        <p:spPr>
          <a:xfrm rot="10800000">
            <a:off x="3575719" y="4050650"/>
            <a:ext cx="216023" cy="5304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>
            <a:off x="2207568" y="4221088"/>
            <a:ext cx="180020" cy="5232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282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80549" y="5157192"/>
            <a:ext cx="10729191" cy="155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Выживаемость  детей раннего возраста  при ВПС зависит от тяжести  поражения и прогноза и  делят на 4 группы.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При отсутствии хирургического вмешательства у детей с ВПС в течение первого года жизни погибает от 30 – 50% детей.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Calibri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alibri" pitchFamily="34" charset="0"/>
              </a:rPr>
              <a:t>К одному месяцу от даты рождения погибает 40% детей.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graphicFrame>
        <p:nvGraphicFramePr>
          <p:cNvPr id="12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1076293"/>
              </p:ext>
            </p:extLst>
          </p:nvPr>
        </p:nvGraphicFramePr>
        <p:xfrm>
          <a:off x="1199456" y="1484784"/>
          <a:ext cx="9865096" cy="3614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0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17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13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Группы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ВПС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Прогноз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05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1группа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ДМЖП,ДМПП,ОАП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смертность  в течение  первого  года жизни 8-11%)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96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2группа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err="1">
                          <a:effectLst/>
                        </a:rPr>
                        <a:t>Тетрада</a:t>
                      </a:r>
                      <a:r>
                        <a:rPr lang="ru-RU" sz="1600" kern="1200" dirty="0">
                          <a:effectLst/>
                        </a:rPr>
                        <a:t> </a:t>
                      </a:r>
                      <a:r>
                        <a:rPr lang="ru-RU" sz="1600" kern="1200" dirty="0" err="1">
                          <a:effectLst/>
                        </a:rPr>
                        <a:t>Фалло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смертность 24-36%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96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3группа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ТМС,   </a:t>
                      </a:r>
                      <a:r>
                        <a:rPr lang="ru-RU" sz="1600" kern="1200" dirty="0" err="1">
                          <a:effectLst/>
                        </a:rPr>
                        <a:t>Коарктация</a:t>
                      </a:r>
                      <a:r>
                        <a:rPr lang="ru-RU" sz="1600" kern="1200" dirty="0">
                          <a:effectLst/>
                        </a:rPr>
                        <a:t> аорты,   ТАДЛВ  АВК, аномалия </a:t>
                      </a:r>
                      <a:r>
                        <a:rPr lang="ru-RU" sz="1600" kern="1200" dirty="0" err="1">
                          <a:effectLst/>
                        </a:rPr>
                        <a:t>Эбштейна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смертность 36-52</a:t>
                      </a:r>
                      <a:r>
                        <a:rPr lang="ru-RU" sz="1600" kern="1200" dirty="0" smtClean="0">
                          <a:effectLst/>
                        </a:rPr>
                        <a:t>%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23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4группа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гипоплазия левого желудочка, атрезия легочной артерии, ОАС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73-97% смертельный </a:t>
                      </a:r>
                      <a:r>
                        <a:rPr lang="ru-RU" sz="1600" kern="1200" dirty="0" smtClean="0">
                          <a:effectLst/>
                        </a:rPr>
                        <a:t>исход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695400" y="548678"/>
            <a:ext cx="107291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Выживаемость  детей раннего возраста  при ВПС зависит от тяжести  поражения и прогноза и  делят на 4 группы.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smtClean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7584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smtClean="0"/>
              <a:t>16</a:t>
            </a:fld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43882218"/>
              </p:ext>
            </p:extLst>
          </p:nvPr>
        </p:nvGraphicFramePr>
        <p:xfrm>
          <a:off x="0" y="115888"/>
          <a:ext cx="4392613" cy="2881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6100316"/>
              </p:ext>
            </p:extLst>
          </p:nvPr>
        </p:nvGraphicFramePr>
        <p:xfrm>
          <a:off x="6384032" y="116632"/>
          <a:ext cx="5184576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Стрелка вверх 7"/>
          <p:cNvSpPr/>
          <p:nvPr/>
        </p:nvSpPr>
        <p:spPr>
          <a:xfrm rot="10800000">
            <a:off x="9848565" y="866434"/>
            <a:ext cx="360040" cy="7920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1966990"/>
              </p:ext>
            </p:extLst>
          </p:nvPr>
        </p:nvGraphicFramePr>
        <p:xfrm>
          <a:off x="216535" y="3645024"/>
          <a:ext cx="5245493" cy="3098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407368" y="2886151"/>
            <a:ext cx="5400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Операции по категориям сложности детской </a:t>
            </a:r>
            <a:r>
              <a:rPr lang="ru-RU" dirty="0" smtClean="0">
                <a:solidFill>
                  <a:prstClr val="black"/>
                </a:solidFill>
              </a:rPr>
              <a:t>кардиохирургии ( в 2020г. </a:t>
            </a:r>
            <a:r>
              <a:rPr lang="ru-RU" dirty="0" smtClean="0"/>
              <a:t>операции </a:t>
            </a:r>
            <a:r>
              <a:rPr lang="ru-RU" dirty="0"/>
              <a:t>по 3-4 </a:t>
            </a:r>
            <a:r>
              <a:rPr lang="ru-RU" dirty="0" smtClean="0"/>
              <a:t>категории снизилось на 8%, в сравнении с 2019годом.</a:t>
            </a:r>
            <a:r>
              <a:rPr lang="ru-RU" dirty="0" smtClean="0">
                <a:solidFill>
                  <a:prstClr val="black"/>
                </a:solidFill>
              </a:rPr>
              <a:t>)</a:t>
            </a:r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11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9865404"/>
              </p:ext>
            </p:extLst>
          </p:nvPr>
        </p:nvGraphicFramePr>
        <p:xfrm>
          <a:off x="6071986" y="3068960"/>
          <a:ext cx="5496622" cy="3600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208605" y="866434"/>
            <a:ext cx="94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 5,3%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0908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smtClean="0"/>
              <a:t>17</a:t>
            </a:fld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043478"/>
              </p:ext>
            </p:extLst>
          </p:nvPr>
        </p:nvGraphicFramePr>
        <p:xfrm>
          <a:off x="0" y="39033"/>
          <a:ext cx="12072664" cy="6861474"/>
        </p:xfrm>
        <a:graphic>
          <a:graphicData uri="http://schemas.openxmlformats.org/drawingml/2006/table">
            <a:tbl>
              <a:tblPr firstRow="1" firstCol="1" bandRow="1" bandCol="1">
                <a:tableStyleId>{21E4AEA4-8DFA-4A89-87EB-49C32662AFE0}</a:tableStyleId>
              </a:tblPr>
              <a:tblGrid>
                <a:gridCol w="2859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0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51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38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308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ПОКАЗАТЕЛИ БСК 2020</a:t>
                      </a:r>
                      <a:r>
                        <a:rPr lang="ru-RU" sz="1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г. В СРАВНЕНИИ С 2019 годом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3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2019 год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2020 год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r>
                        <a:rPr lang="ru-RU" sz="1400" dirty="0">
                          <a:effectLst/>
                        </a:rPr>
                        <a:t>+/-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09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effectLst/>
                        </a:rPr>
                        <a:t>Смертность за 11 месяц от БСК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effectLst/>
                        </a:rPr>
                        <a:t>(РЦРЗ)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Областной показатель 325,5  на 100 </a:t>
                      </a:r>
                      <a:r>
                        <a:rPr lang="ru-RU" sz="1400" dirty="0" err="1">
                          <a:effectLst/>
                        </a:rPr>
                        <a:t>тыс.нас</a:t>
                      </a:r>
                      <a:r>
                        <a:rPr lang="ru-RU" sz="1400" dirty="0">
                          <a:effectLst/>
                        </a:rPr>
                        <a:t>.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4101 чел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Областной показатель 358,4  на 100 </a:t>
                      </a:r>
                      <a:r>
                        <a:rPr lang="ru-RU" sz="1400" dirty="0" err="1">
                          <a:effectLst/>
                        </a:rPr>
                        <a:t>тыс.нас</a:t>
                      </a:r>
                      <a:r>
                        <a:rPr lang="ru-RU" sz="1400" dirty="0">
                          <a:effectLst/>
                        </a:rPr>
                        <a:t>.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4512 чел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</a:tabLst>
                      </a:pPr>
                      <a:r>
                        <a:rPr lang="ru-RU" sz="1400" dirty="0">
                          <a:effectLst/>
                        </a:rPr>
                        <a:t>-   Увеличение  на 10,0 %.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3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Умершие от БСК за 11 мес.: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4101 ( 325,5 на 100 тыс. нас.)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4512 (358,4 на 100 тыс. нас.)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</a:tabLst>
                      </a:pPr>
                      <a:r>
                        <a:rPr lang="ru-RU" sz="1400" dirty="0">
                          <a:effectLst/>
                        </a:rPr>
                        <a:t>-    увеличение  на 10,0 %.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3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* ИБС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1245 чел. – (98,8 на 100 </a:t>
                      </a:r>
                      <a:r>
                        <a:rPr lang="ru-RU" sz="1400" dirty="0" err="1">
                          <a:effectLst/>
                        </a:rPr>
                        <a:t>тыс.нас</a:t>
                      </a:r>
                      <a:r>
                        <a:rPr lang="ru-RU" sz="1400" dirty="0">
                          <a:effectLst/>
                        </a:rPr>
                        <a:t>.)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1228 чел. - (97,5 на 100 тыс.нас.)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</a:tabLst>
                      </a:pPr>
                      <a:r>
                        <a:rPr lang="ru-RU" sz="1400" dirty="0">
                          <a:effectLst/>
                        </a:rPr>
                        <a:t>- снижение на 1,4%.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3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*АГ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55 чел. – (4,4 на 100 тыс. нас.)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46 чел. – (3,7 на 100 тыс. нас.)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</a:tabLst>
                      </a:pPr>
                      <a:r>
                        <a:rPr lang="ru-RU" sz="1400" dirty="0">
                          <a:effectLst/>
                        </a:rPr>
                        <a:t>- снижение на  16,4%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03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*</a:t>
                      </a:r>
                      <a:r>
                        <a:rPr lang="ru-RU" sz="1400">
                          <a:effectLst/>
                        </a:rPr>
                        <a:t>ЦВЗ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1867 чел. – (148,2 на 100 </a:t>
                      </a:r>
                      <a:r>
                        <a:rPr lang="ru-RU" sz="1400" dirty="0" err="1">
                          <a:effectLst/>
                        </a:rPr>
                        <a:t>тыс.нас</a:t>
                      </a:r>
                      <a:r>
                        <a:rPr lang="ru-RU" sz="1400" dirty="0">
                          <a:effectLst/>
                        </a:rPr>
                        <a:t>.)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1985 чел. – (157,7 на 100 тыс.нас.)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</a:tabLst>
                      </a:pPr>
                      <a:r>
                        <a:rPr lang="ru-RU" sz="1400" dirty="0">
                          <a:effectLst/>
                        </a:rPr>
                        <a:t>- увеличение на  6,3%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03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*ОИМ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223  чел. – (17,7 на 100 </a:t>
                      </a:r>
                      <a:r>
                        <a:rPr lang="ru-RU" sz="1400" dirty="0" err="1">
                          <a:effectLst/>
                        </a:rPr>
                        <a:t>тыс.нас</a:t>
                      </a:r>
                      <a:r>
                        <a:rPr lang="ru-RU" sz="1400" dirty="0">
                          <a:effectLst/>
                        </a:rPr>
                        <a:t>.)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217  (17,2 на 100 тыс.нас.)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</a:tabLst>
                      </a:pPr>
                      <a:r>
                        <a:rPr lang="ru-RU" sz="1400" dirty="0">
                          <a:effectLst/>
                        </a:rPr>
                        <a:t>- снижение на 2,7%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709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* прочие БСК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711 чел. – (70,8 на 100 тыс. нас.)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1036 чел. – (103,6 на 100 тыс. нас.)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</a:tabLst>
                      </a:pPr>
                      <a:r>
                        <a:rPr lang="ru-RU" sz="1400" dirty="0">
                          <a:effectLst/>
                        </a:rPr>
                        <a:t>- увеличение  на 45,7%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</a:tabLs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</a:tabLs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06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u="sng">
                          <a:effectLst/>
                        </a:rPr>
                        <a:t>Заболеваемость БСК за 12 мес. (РЦРЗ)</a:t>
                      </a:r>
                      <a:endParaRPr lang="ru-RU" sz="1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Показатель на 100 тыс. нас. 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191260" algn="ctr"/>
                          <a:tab pos="2383155" algn="r"/>
                        </a:tabLst>
                      </a:pPr>
                      <a:r>
                        <a:rPr lang="ru-RU" sz="1400" dirty="0">
                          <a:effectLst/>
                        </a:rPr>
                        <a:t>	 -2810,23 (38 688 чел.)</a:t>
                      </a:r>
                      <a:endParaRPr lang="ru-RU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Показатель на 100 тыс. нас.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91260" algn="ctr"/>
                          <a:tab pos="2383155" algn="r"/>
                        </a:tabLst>
                      </a:pPr>
                      <a:r>
                        <a:rPr lang="ru-RU" sz="1400">
                          <a:effectLst/>
                        </a:rPr>
                        <a:t>-2021,84 (27 819 чел.)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снижение   на 10,3 %</a:t>
                      </a:r>
                      <a:endParaRPr lang="ru-RU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03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*АГ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12 789 чел. (928,9 на 100 тыс.нас.)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10 899 чел. (792,12  на 100 </a:t>
                      </a:r>
                      <a:r>
                        <a:rPr lang="ru-RU" sz="1400" dirty="0" err="1">
                          <a:effectLst/>
                        </a:rPr>
                        <a:t>тыс.нас</a:t>
                      </a:r>
                      <a:r>
                        <a:rPr lang="ru-RU" sz="1400" dirty="0">
                          <a:effectLst/>
                        </a:rPr>
                        <a:t>.)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Снижение на 14,8 %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03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*ИБС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6 689 чел. </a:t>
                      </a:r>
                      <a:r>
                        <a:rPr lang="ru-RU" sz="1400">
                          <a:effectLst/>
                        </a:rPr>
                        <a:t>(666,59 на 100 тыс.нас.)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3 671 чел. </a:t>
                      </a:r>
                      <a:r>
                        <a:rPr lang="ru-RU" sz="1400">
                          <a:effectLst/>
                        </a:rPr>
                        <a:t>(367,24 на 100 тыс.нас.)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Снижение  на 45,1 %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3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*ОИМ</a:t>
                      </a:r>
                      <a:endParaRPr lang="ru-RU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1537 чел. (153,2 на 100 </a:t>
                      </a:r>
                      <a:r>
                        <a:rPr lang="ru-RU" sz="1400" dirty="0" err="1">
                          <a:effectLst/>
                        </a:rPr>
                        <a:t>тыс.нас</a:t>
                      </a:r>
                      <a:r>
                        <a:rPr lang="ru-RU" sz="1400" dirty="0" smtClean="0">
                          <a:effectLst/>
                        </a:rPr>
                        <a:t>.)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mtClean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1341 чел. (134,2 на 100 </a:t>
                      </a:r>
                      <a:r>
                        <a:rPr lang="ru-RU" sz="1400" dirty="0" err="1">
                          <a:effectLst/>
                        </a:rPr>
                        <a:t>тыс.нас</a:t>
                      </a:r>
                      <a:r>
                        <a:rPr lang="ru-RU" sz="1400" dirty="0">
                          <a:effectLst/>
                        </a:rPr>
                        <a:t>.)</a:t>
                      </a:r>
                      <a:endParaRPr lang="ru-RU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Снижение   на 12,8%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u="sng">
                          <a:effectLst/>
                        </a:rPr>
                        <a:t>Летальность от БСК за 12 мес</a:t>
                      </a:r>
                      <a:endParaRPr lang="ru-RU" sz="1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7951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* Острый инфаркт миокарда за 12 мес.</a:t>
                      </a:r>
                      <a:endParaRPr lang="ru-RU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 данным КМИС пролечено 1364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Умерло 134 (9,8%)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 данным КМИС 1330 пролечено, умерло 134 чел (10,1%)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Снижение пролеченных на 2,5%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Увеличение  летальности на 0,3% (по нашим данным) </a:t>
                      </a:r>
                      <a:endParaRPr lang="ru-RU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70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smtClean="0"/>
              <a:t>18</a:t>
            </a:fld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139256"/>
              </p:ext>
            </p:extLst>
          </p:nvPr>
        </p:nvGraphicFramePr>
        <p:xfrm>
          <a:off x="119336" y="260648"/>
          <a:ext cx="11881320" cy="6122099"/>
        </p:xfrm>
        <a:graphic>
          <a:graphicData uri="http://schemas.openxmlformats.org/drawingml/2006/table">
            <a:tbl>
              <a:tblPr firstRow="1" firstCol="1" bandRow="1" bandCol="1">
                <a:tableStyleId>{21E4AEA4-8DFA-4A89-87EB-49C32662AFE0}</a:tableStyleId>
              </a:tblPr>
              <a:tblGrid>
                <a:gridCol w="28138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39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8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853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Наименование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2019 год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2020 год</a:t>
                      </a:r>
                      <a:endParaRPr lang="ru-RU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r>
                        <a:rPr lang="ru-RU" sz="1500" dirty="0">
                          <a:effectLst/>
                        </a:rPr>
                        <a:t>+/-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26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err="1"/>
                        <a:t>Коронарографии</a:t>
                      </a:r>
                      <a:r>
                        <a:rPr lang="ru-RU" sz="1500" dirty="0"/>
                        <a:t> за 11 мес. в том числе: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/>
                        <a:t> </a:t>
                      </a: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/>
                        <a:t>3099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/>
                        <a:t> </a:t>
                      </a: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31545" algn="l"/>
                          <a:tab pos="1191260" algn="ctr"/>
                        </a:tabLst>
                      </a:pPr>
                      <a:r>
                        <a:rPr lang="ru-RU" sz="1500" dirty="0"/>
                        <a:t>		2657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/>
                        <a:t> </a:t>
                      </a: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/>
                        <a:t>Снижение  на 14,3 % всего КАГ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/>
                        <a:t> </a:t>
                      </a:r>
                    </a:p>
                  </a:txBody>
                  <a:tcPr marL="44188" marR="4418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97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err="1"/>
                        <a:t>Стентирования</a:t>
                      </a:r>
                      <a:r>
                        <a:rPr lang="ru-RU" sz="1500" dirty="0"/>
                        <a:t> коронарных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/>
                        <a:t>артерий за 11 мес.  в </a:t>
                      </a:r>
                      <a:r>
                        <a:rPr lang="ru-RU" sz="1500" dirty="0" err="1"/>
                        <a:t>т.ч</a:t>
                      </a:r>
                      <a:r>
                        <a:rPr lang="ru-RU" sz="1500" dirty="0"/>
                        <a:t>.: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/>
                        <a:t>Экстренные: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/>
                        <a:t>Плановые: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/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/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/>
                        <a:t>АКШ 11 мес.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/>
                        <a:t>В том числе экстренно на ОКС: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/>
                        <a:t>В </a:t>
                      </a:r>
                      <a:r>
                        <a:rPr lang="ru-RU" sz="1500" dirty="0" err="1"/>
                        <a:t>т.ч</a:t>
                      </a:r>
                      <a:r>
                        <a:rPr lang="ru-RU" sz="1500" dirty="0"/>
                        <a:t> ОИМ</a:t>
                      </a: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/>
                        <a:t>1258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/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/>
                        <a:t>735 (58,4%)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/>
                        <a:t>523 (41,6%)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/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/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/>
                        <a:t>397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/>
                        <a:t> 140 (35,3%)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/>
                        <a:t>96</a:t>
                      </a: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/>
                        <a:t>1176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/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/>
                        <a:t>713 (60,6%)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/>
                        <a:t> 463 (36,4%)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/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/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/>
                        <a:t>290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/>
                        <a:t> 94 (32,4%)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/>
                        <a:t>56</a:t>
                      </a: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/>
                        <a:t>Снижение на 6,5%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/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/>
                        <a:t>Снижение экстренных на 2,9%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/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/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/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/>
                        <a:t>Снижение  кол-ва АКШ на 26,9% </a:t>
                      </a:r>
                    </a:p>
                  </a:txBody>
                  <a:tcPr marL="44188" marR="4418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135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Проведено всего тромболизисов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за 12 месяца, из них: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Догоспитальный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Госпитальный</a:t>
                      </a:r>
                      <a:endParaRPr lang="ru-RU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118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96 случаев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22</a:t>
                      </a:r>
                      <a:endParaRPr lang="ru-RU" sz="15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81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63 случаев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18</a:t>
                      </a:r>
                      <a:endParaRPr lang="ru-RU" sz="15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Снижение ТЛТ на 31,4%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Снижение </a:t>
                      </a:r>
                      <a:r>
                        <a:rPr lang="ru-RU" sz="1500" dirty="0" err="1">
                          <a:effectLst/>
                        </a:rPr>
                        <a:t>догоспитальный</a:t>
                      </a:r>
                      <a:r>
                        <a:rPr lang="ru-RU" sz="1500" dirty="0">
                          <a:effectLst/>
                        </a:rPr>
                        <a:t> ТЛТ на 34,4%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8" marR="4418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7596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9063" y="404813"/>
            <a:ext cx="11617325" cy="4678204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>
                <a:solidFill>
                  <a:prstClr val="black"/>
                </a:solidFill>
                <a:cs typeface="Arial" charset="0"/>
              </a:rPr>
              <a:t>Выводы:</a:t>
            </a:r>
            <a:endParaRPr lang="ru-RU" sz="2000" dirty="0">
              <a:solidFill>
                <a:prstClr val="black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>
                <a:solidFill>
                  <a:prstClr val="black"/>
                </a:solidFill>
                <a:cs typeface="Arial" charset="0"/>
              </a:rPr>
              <a:t>1.В связи с тем, что стационар работал  в 2020г. в условиях пандемии, это  повлияло на количество пролеченных пациентов снижение на  </a:t>
            </a:r>
            <a:r>
              <a:rPr lang="ru-RU" sz="2000" dirty="0" smtClean="0">
                <a:solidFill>
                  <a:prstClr val="black"/>
                </a:solidFill>
                <a:cs typeface="Arial" charset="0"/>
              </a:rPr>
              <a:t>40% в сравнение с 2019годом, </a:t>
            </a:r>
            <a:r>
              <a:rPr lang="ru-RU" sz="2000" dirty="0">
                <a:solidFill>
                  <a:prstClr val="black"/>
                </a:solidFill>
                <a:cs typeface="Arial" charset="0"/>
              </a:rPr>
              <a:t>в основном за счет плановой госпитализации: </a:t>
            </a:r>
            <a:r>
              <a:rPr lang="ru-RU" sz="2000" dirty="0" smtClean="0">
                <a:solidFill>
                  <a:prstClr val="black"/>
                </a:solidFill>
                <a:cs typeface="Arial" charset="0"/>
              </a:rPr>
              <a:t>Но не смотря на это беспрерывно функционировала экстренная госпитализация</a:t>
            </a:r>
            <a:endParaRPr lang="ru-RU" sz="2000" dirty="0">
              <a:solidFill>
                <a:prstClr val="black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>
                <a:solidFill>
                  <a:prstClr val="black"/>
                </a:solidFill>
                <a:cs typeface="Arial" charset="0"/>
              </a:rPr>
              <a:t>•	снизилось количество  пролеченных плановых больных </a:t>
            </a:r>
            <a:r>
              <a:rPr lang="ru-RU" sz="2000" dirty="0" smtClean="0">
                <a:solidFill>
                  <a:prstClr val="black"/>
                </a:solidFill>
                <a:cs typeface="Arial" charset="0"/>
              </a:rPr>
              <a:t>на 45%  </a:t>
            </a:r>
            <a:r>
              <a:rPr lang="ru-RU" sz="2000" dirty="0">
                <a:solidFill>
                  <a:prstClr val="black"/>
                </a:solidFill>
                <a:cs typeface="Arial" charset="0"/>
              </a:rPr>
              <a:t>(с 5018 – 2019 до 2801 в 2020г).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 smtClean="0">
                <a:solidFill>
                  <a:prstClr val="black"/>
                </a:solidFill>
                <a:cs typeface="Arial" charset="0"/>
              </a:rPr>
              <a:t>•</a:t>
            </a:r>
            <a:r>
              <a:rPr lang="ru-RU" sz="2000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cs typeface="Arial" charset="0"/>
              </a:rPr>
              <a:t>             </a:t>
            </a:r>
            <a:r>
              <a:rPr lang="ru-RU" sz="2000" b="1" dirty="0" smtClean="0">
                <a:solidFill>
                  <a:prstClr val="black"/>
                </a:solidFill>
                <a:cs typeface="Arial" charset="0"/>
              </a:rPr>
              <a:t>Снижение </a:t>
            </a:r>
            <a:r>
              <a:rPr lang="ru-RU" sz="2000" b="1" dirty="0">
                <a:solidFill>
                  <a:prstClr val="black"/>
                </a:solidFill>
                <a:cs typeface="Arial" charset="0"/>
              </a:rPr>
              <a:t>количества пролеченных пациентов в 2020г. </a:t>
            </a:r>
            <a:r>
              <a:rPr lang="ru-RU" sz="2000" b="1" dirty="0" smtClean="0">
                <a:solidFill>
                  <a:prstClr val="black"/>
                </a:solidFill>
                <a:cs typeface="Arial" charset="0"/>
              </a:rPr>
              <a:t>повлияло </a:t>
            </a:r>
            <a:r>
              <a:rPr lang="ru-RU" sz="2000" b="1" dirty="0">
                <a:solidFill>
                  <a:prstClr val="black"/>
                </a:solidFill>
                <a:cs typeface="Arial" charset="0"/>
              </a:rPr>
              <a:t>на показатели работы стационара.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 smtClean="0">
                <a:solidFill>
                  <a:prstClr val="black"/>
                </a:solidFill>
                <a:cs typeface="Arial" charset="0"/>
              </a:rPr>
              <a:t>•       увеличилась </a:t>
            </a:r>
            <a:r>
              <a:rPr lang="ru-RU" sz="2000" dirty="0">
                <a:solidFill>
                  <a:prstClr val="black"/>
                </a:solidFill>
                <a:cs typeface="Arial" charset="0"/>
              </a:rPr>
              <a:t>общая летальность  на </a:t>
            </a:r>
            <a:r>
              <a:rPr lang="ru-RU" sz="2000" dirty="0" smtClean="0">
                <a:solidFill>
                  <a:prstClr val="black"/>
                </a:solidFill>
                <a:cs typeface="Arial" charset="0"/>
              </a:rPr>
              <a:t>1,1% </a:t>
            </a:r>
            <a:r>
              <a:rPr lang="ru-RU" sz="2000" dirty="0">
                <a:solidFill>
                  <a:prstClr val="black"/>
                </a:solidFill>
                <a:cs typeface="Arial" charset="0"/>
              </a:rPr>
              <a:t>в сравнении с аналогичным периодом 2019г с </a:t>
            </a:r>
            <a:r>
              <a:rPr lang="ru-RU" sz="2000" dirty="0" smtClean="0">
                <a:solidFill>
                  <a:prstClr val="black"/>
                </a:solidFill>
                <a:cs typeface="Arial" charset="0"/>
              </a:rPr>
              <a:t>2,1 </a:t>
            </a:r>
            <a:r>
              <a:rPr lang="ru-RU" sz="2000" dirty="0">
                <a:solidFill>
                  <a:prstClr val="black"/>
                </a:solidFill>
                <a:cs typeface="Arial" charset="0"/>
              </a:rPr>
              <a:t>до 3,2  </a:t>
            </a:r>
            <a:endParaRPr lang="ru-RU" sz="2000" dirty="0">
              <a:solidFill>
                <a:srgbClr val="FF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>
                <a:solidFill>
                  <a:prstClr val="black"/>
                </a:solidFill>
                <a:cs typeface="Arial" charset="0"/>
              </a:rPr>
              <a:t>•	снизилось количество  проведенных операций на </a:t>
            </a:r>
            <a:r>
              <a:rPr lang="ru-RU" sz="2000" dirty="0" smtClean="0">
                <a:solidFill>
                  <a:prstClr val="black"/>
                </a:solidFill>
                <a:cs typeface="Arial" charset="0"/>
              </a:rPr>
              <a:t>18,2% (с </a:t>
            </a:r>
            <a:r>
              <a:rPr lang="ru-RU" sz="2000" dirty="0">
                <a:solidFill>
                  <a:prstClr val="black"/>
                </a:solidFill>
                <a:cs typeface="Arial" charset="0"/>
              </a:rPr>
              <a:t>2826 до </a:t>
            </a:r>
            <a:r>
              <a:rPr lang="ru-RU" sz="2000" dirty="0" smtClean="0">
                <a:solidFill>
                  <a:prstClr val="black"/>
                </a:solidFill>
                <a:cs typeface="Arial" charset="0"/>
              </a:rPr>
              <a:t>2310сл.)</a:t>
            </a:r>
            <a:endParaRPr lang="ru-RU" sz="2000" dirty="0">
              <a:solidFill>
                <a:prstClr val="black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>
                <a:solidFill>
                  <a:prstClr val="black"/>
                </a:solidFill>
                <a:cs typeface="Arial" charset="0"/>
              </a:rPr>
              <a:t>•	снижение общего  количества операций АКШ в сравнении с аналогичным периодом 2019г </a:t>
            </a:r>
            <a:r>
              <a:rPr lang="ru-RU" sz="2000" dirty="0" smtClean="0">
                <a:solidFill>
                  <a:prstClr val="black"/>
                </a:solidFill>
                <a:cs typeface="Arial" charset="0"/>
              </a:rPr>
              <a:t>на 25% (107сл)</a:t>
            </a:r>
            <a:endParaRPr lang="en-US" sz="2000" dirty="0">
              <a:solidFill>
                <a:prstClr val="black"/>
              </a:solidFill>
              <a:cs typeface="Arial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kk-KZ" sz="2000" dirty="0">
                <a:solidFill>
                  <a:prstClr val="black"/>
                </a:solidFill>
                <a:cs typeface="Arial" charset="0"/>
              </a:rPr>
              <a:t>снизилось  количество  операций  (АКШ) среди плановых больных на 205</a:t>
            </a:r>
            <a:r>
              <a:rPr lang="en-US" sz="2000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kk-KZ" sz="2000" dirty="0">
                <a:solidFill>
                  <a:prstClr val="black"/>
                </a:solidFill>
                <a:cs typeface="Arial" charset="0"/>
              </a:rPr>
              <a:t>случаев. </a:t>
            </a:r>
            <a:endParaRPr lang="ru-RU" sz="2000" dirty="0">
              <a:solidFill>
                <a:prstClr val="black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prstClr val="black"/>
                </a:solidFill>
                <a:cs typeface="Arial" charset="0"/>
              </a:rPr>
              <a:t> </a:t>
            </a:r>
            <a:endParaRPr lang="ru-RU" sz="1400" dirty="0">
              <a:solidFill>
                <a:prstClr val="black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 dirty="0">
              <a:solidFill>
                <a:prstClr val="black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734423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32"/>
          <p:cNvSpPr/>
          <p:nvPr/>
        </p:nvSpPr>
        <p:spPr>
          <a:xfrm>
            <a:off x="123047" y="54064"/>
            <a:ext cx="5711871" cy="4000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07" tIns="45707" rIns="45707" bIns="45707">
            <a:spAutoFit/>
          </a:bodyPr>
          <a:lstStyle/>
          <a:p>
            <a:pPr defTabSz="914058">
              <a:defRPr sz="4200">
                <a:solidFill>
                  <a:srgbClr val="035784"/>
                </a:solidFill>
                <a:latin typeface="Exo 2 Semi Bold"/>
                <a:ea typeface="Exo 2 Semi Bold"/>
                <a:cs typeface="Exo 2 Semi Bold"/>
                <a:sym typeface="Exo 2 Semi Bold"/>
              </a:defRPr>
            </a:pPr>
            <a:r>
              <a:rPr lang="ru-RU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xo 2 Semi Bold"/>
                <a:ea typeface="Exo 2 Semi Bold"/>
                <a:cs typeface="PT Sans"/>
                <a:sym typeface="Exo 2 Semi Bold"/>
              </a:rPr>
              <a:t>Структура стационара </a:t>
            </a:r>
            <a:endParaRPr lang="ru-RU" sz="20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xo 2 Semi Bold"/>
              <a:ea typeface="Exo 2 Semi Bold"/>
              <a:cs typeface="PT Sans"/>
              <a:sym typeface="Exo 2 Semi Bold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216904" y="4005065"/>
            <a:ext cx="11746264" cy="2573372"/>
            <a:chOff x="339409" y="730502"/>
            <a:chExt cx="11851444" cy="6839278"/>
          </a:xfrm>
        </p:grpSpPr>
        <p:sp>
          <p:nvSpPr>
            <p:cNvPr id="6" name="TextBox 5"/>
            <p:cNvSpPr txBox="1"/>
            <p:nvPr/>
          </p:nvSpPr>
          <p:spPr>
            <a:xfrm>
              <a:off x="416010" y="1470323"/>
              <a:ext cx="5209749" cy="22937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44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286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429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571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715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2857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000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144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ru-RU" sz="2800" b="1" dirty="0" smtClean="0">
                  <a:solidFill>
                    <a:srgbClr val="2D2DB9">
                      <a:lumMod val="50000"/>
                    </a:srgbClr>
                  </a:solidFill>
                  <a:cs typeface="Arial" pitchFamily="34" charset="0"/>
                </a:rPr>
                <a:t>410   </a:t>
              </a:r>
              <a:r>
                <a:rPr lang="ru-RU" sz="1600" dirty="0" smtClean="0">
                  <a:solidFill>
                    <a:prstClr val="black"/>
                  </a:solidFill>
                  <a:cs typeface="Arial" pitchFamily="34" charset="0"/>
                </a:rPr>
                <a:t>Количество сотрудников</a:t>
              </a:r>
              <a:endParaRPr lang="ru-RU" sz="2800" kern="0" dirty="0" smtClean="0">
                <a:solidFill>
                  <a:prstClr val="black"/>
                </a:solidFill>
                <a:latin typeface="Calibri"/>
              </a:endParaRPr>
            </a:p>
            <a:p>
              <a:pPr>
                <a:defRPr/>
              </a:pPr>
              <a:endParaRPr lang="ru-RU" sz="1600" kern="0" dirty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 bwMode="auto">
            <a:xfrm>
              <a:off x="339409" y="738211"/>
              <a:ext cx="5659503" cy="1038886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16" tIns="45708" rIns="91416" bIns="45708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457086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defRPr/>
              </a:pPr>
              <a:r>
                <a:rPr lang="ru-RU" sz="1600" b="1" dirty="0" smtClean="0">
                  <a:solidFill>
                    <a:srgbClr val="FFFFFF"/>
                  </a:solidFill>
                  <a:latin typeface="Calibri"/>
                  <a:cs typeface="Noto Sans SC Regular" charset="0"/>
                </a:rPr>
                <a:t>Кадры   </a:t>
              </a:r>
              <a:endParaRPr lang="ru-RU" sz="1600" b="1" dirty="0">
                <a:solidFill>
                  <a:srgbClr val="FFFFFF"/>
                </a:solidFill>
                <a:latin typeface="Calibri"/>
                <a:cs typeface="Noto Sans SC Regular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01004" y="5226410"/>
              <a:ext cx="5535681" cy="15597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44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286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429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571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715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2857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000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144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029">
                <a:defRPr/>
              </a:pPr>
              <a:r>
                <a:rPr lang="ru-RU" sz="2800" b="1" dirty="0" smtClean="0">
                  <a:solidFill>
                    <a:srgbClr val="2D2DB9">
                      <a:lumMod val="50000"/>
                    </a:srgbClr>
                  </a:solidFill>
                  <a:cs typeface="Arial" pitchFamily="34" charset="0"/>
                </a:rPr>
                <a:t>106   </a:t>
              </a:r>
              <a:r>
                <a:rPr lang="ru-RU" sz="1600" dirty="0" smtClean="0">
                  <a:solidFill>
                    <a:prstClr val="black"/>
                  </a:solidFill>
                  <a:latin typeface="Calibri"/>
                </a:rPr>
                <a:t>Младший медицинский персонал </a:t>
              </a:r>
              <a:endParaRPr lang="ru-RU" sz="1600" b="1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 bwMode="auto">
            <a:xfrm>
              <a:off x="6501011" y="730502"/>
              <a:ext cx="5689842" cy="104659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vert="horz" wrap="square" lIns="91416" tIns="45708" rIns="91416" bIns="45708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457086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defRPr/>
              </a:pPr>
              <a:r>
                <a:rPr lang="ru-RU" b="1" dirty="0" smtClean="0">
                  <a:solidFill>
                    <a:srgbClr val="FFFFFF"/>
                  </a:solidFill>
                  <a:latin typeface="Calibri"/>
                  <a:cs typeface="Noto Sans SC Regular" charset="0"/>
                </a:rPr>
                <a:t>Развернут инфекционный стационар</a:t>
              </a:r>
              <a:endParaRPr lang="ru-RU" b="1" dirty="0">
                <a:solidFill>
                  <a:srgbClr val="FFFFFF"/>
                </a:solidFill>
                <a:latin typeface="Calibri"/>
                <a:cs typeface="Noto Sans SC Regular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424268" y="6010063"/>
              <a:ext cx="5452314" cy="91748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44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286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429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571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715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2857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000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144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029">
                <a:defRPr/>
              </a:pPr>
              <a:endParaRPr lang="ru-RU" sz="1400" i="1" dirty="0">
                <a:solidFill>
                  <a:srgbClr val="002060"/>
                </a:solidFill>
                <a:latin typeface="Calibri"/>
              </a:endParaRPr>
            </a:p>
          </p:txBody>
        </p:sp>
        <p:cxnSp>
          <p:nvCxnSpPr>
            <p:cNvPr id="29" name="Прямая соединительная линия 28"/>
            <p:cNvCxnSpPr/>
            <p:nvPr/>
          </p:nvCxnSpPr>
          <p:spPr>
            <a:xfrm>
              <a:off x="6235710" y="1486175"/>
              <a:ext cx="0" cy="6083605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6501011" y="3324520"/>
              <a:ext cx="5357712" cy="10092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44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286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429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571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715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2857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000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144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029">
                <a:defRPr/>
              </a:pPr>
              <a:endParaRPr lang="ru-RU" sz="1600" dirty="0">
                <a:solidFill>
                  <a:srgbClr val="002060"/>
                </a:solidFill>
                <a:latin typeface="Calibri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01004" y="3916304"/>
              <a:ext cx="5255697" cy="15597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44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286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429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571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715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2857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000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144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ru-RU" sz="2800" b="1" dirty="0" smtClean="0">
                  <a:solidFill>
                    <a:srgbClr val="2D2DB9">
                      <a:lumMod val="50000"/>
                    </a:srgbClr>
                  </a:solidFill>
                  <a:cs typeface="Arial" pitchFamily="34" charset="0"/>
                </a:rPr>
                <a:t>167   </a:t>
              </a:r>
              <a:r>
                <a:rPr lang="ru-RU" sz="1600" kern="0" dirty="0" smtClean="0">
                  <a:solidFill>
                    <a:sysClr val="windowText" lastClr="000000"/>
                  </a:solidFill>
                  <a:latin typeface="Calibri"/>
                </a:rPr>
                <a:t>Средний медицинский персонал </a:t>
              </a:r>
              <a:endParaRPr lang="ru-RU" sz="1600" kern="0" dirty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52036" y="2617171"/>
              <a:ext cx="5209749" cy="15597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44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286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429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571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715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2857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000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144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029">
                <a:defRPr/>
              </a:pPr>
              <a:r>
                <a:rPr lang="ru-RU" sz="2800" b="1" dirty="0" smtClean="0">
                  <a:solidFill>
                    <a:srgbClr val="2D2DB9">
                      <a:lumMod val="50000"/>
                    </a:srgbClr>
                  </a:solidFill>
                  <a:cs typeface="Arial" pitchFamily="34" charset="0"/>
                </a:rPr>
                <a:t>74   </a:t>
              </a:r>
              <a:r>
                <a:rPr lang="ru-RU" sz="1600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ru-RU" sz="1600" dirty="0" smtClean="0">
                  <a:solidFill>
                    <a:prstClr val="black"/>
                  </a:solidFill>
                  <a:latin typeface="Calibri"/>
                </a:rPr>
                <a:t>  Врачи  </a:t>
              </a:r>
              <a:endParaRPr lang="ru-RU" sz="1600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27" name="Прямая соединительная линия 26"/>
            <p:cNvCxnSpPr/>
            <p:nvPr/>
          </p:nvCxnSpPr>
          <p:spPr>
            <a:xfrm>
              <a:off x="446951" y="2906978"/>
              <a:ext cx="5495509" cy="0"/>
            </a:xfrm>
            <a:prstGeom prst="line">
              <a:avLst/>
            </a:prstGeom>
            <a:ln w="95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452036" y="4102921"/>
              <a:ext cx="5495509" cy="0"/>
            </a:xfrm>
            <a:prstGeom prst="line">
              <a:avLst/>
            </a:prstGeom>
            <a:ln w="95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6544050" y="4866160"/>
              <a:ext cx="5409275" cy="103788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44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286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429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571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715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2857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000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144" algn="l" defTabSz="914286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029">
                <a:defRPr/>
              </a:pPr>
              <a:endParaRPr lang="ru-RU" sz="1600" dirty="0">
                <a:solidFill>
                  <a:srgbClr val="002060"/>
                </a:solidFill>
                <a:latin typeface="Calibri"/>
              </a:endParaRPr>
            </a:p>
          </p:txBody>
        </p:sp>
      </p:grp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D476D5A5-7969-4581-89C6-C447ED26D370}"/>
              </a:ext>
            </a:extLst>
          </p:cNvPr>
          <p:cNvSpPr/>
          <p:nvPr/>
        </p:nvSpPr>
        <p:spPr>
          <a:xfrm>
            <a:off x="201664" y="2074269"/>
            <a:ext cx="5568565" cy="25085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72">
              <a:defRPr/>
            </a:pPr>
            <a:r>
              <a:rPr lang="ru-RU" sz="16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Консультативно – диагностическое  отделение</a:t>
            </a: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F0592084-B24B-4CDE-939A-C8AB3D8C9926}"/>
              </a:ext>
            </a:extLst>
          </p:cNvPr>
          <p:cNvSpPr/>
          <p:nvPr/>
        </p:nvSpPr>
        <p:spPr>
          <a:xfrm>
            <a:off x="144350" y="465779"/>
            <a:ext cx="11868740" cy="25085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72">
              <a:defRPr/>
            </a:pPr>
            <a:r>
              <a:rPr lang="ru-RU" sz="1600" b="1" dirty="0" smtClean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Коечный фонд стационара состоит из 256 коек </a:t>
            </a:r>
            <a:endParaRPr lang="ru-RU" sz="1600" b="1" dirty="0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Овал 59"/>
          <p:cNvSpPr/>
          <p:nvPr/>
        </p:nvSpPr>
        <p:spPr>
          <a:xfrm>
            <a:off x="2271661" y="2759965"/>
            <a:ext cx="1291852" cy="1096930"/>
          </a:xfrm>
          <a:prstGeom prst="ellips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286">
              <a:defRPr/>
            </a:pP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12573</a:t>
            </a:r>
            <a:endParaRPr lang="ru-RU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EEEDEF9-8FF9-4653-939A-3D88A11A993E}"/>
              </a:ext>
            </a:extLst>
          </p:cNvPr>
          <p:cNvSpPr txBox="1"/>
          <p:nvPr/>
        </p:nvSpPr>
        <p:spPr>
          <a:xfrm>
            <a:off x="5791052" y="706689"/>
            <a:ext cx="21696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172"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Терапевтический корпус  </a:t>
            </a:r>
            <a:endParaRPr lang="en-US" sz="14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475154" y="2828661"/>
            <a:ext cx="3288851" cy="843463"/>
            <a:chOff x="192804" y="1103577"/>
            <a:chExt cx="3288851" cy="843463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A6F13E8E-6D73-4F38-8140-49FFC420BDFC}"/>
                </a:ext>
              </a:extLst>
            </p:cNvPr>
            <p:cNvSpPr txBox="1"/>
            <p:nvPr/>
          </p:nvSpPr>
          <p:spPr>
            <a:xfrm>
              <a:off x="262143" y="1120184"/>
              <a:ext cx="1847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172">
                <a:defRPr/>
              </a:pPr>
              <a:endParaRPr lang="en-US" sz="2000" b="1" dirty="0">
                <a:solidFill>
                  <a:srgbClr val="0070C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BEB9FF35-72D4-40BE-B81F-C50EFE9130CE}"/>
                </a:ext>
              </a:extLst>
            </p:cNvPr>
            <p:cNvSpPr txBox="1"/>
            <p:nvPr/>
          </p:nvSpPr>
          <p:spPr>
            <a:xfrm>
              <a:off x="192804" y="1577708"/>
              <a:ext cx="9461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172">
                <a:defRPr/>
              </a:pPr>
              <a:r>
                <a:rPr lang="ru-RU" b="1" dirty="0" smtClean="0">
                  <a:solidFill>
                    <a:srgbClr val="0070C0"/>
                  </a:solidFill>
                  <a:cs typeface="Arial" panose="020B0604020202020204" pitchFamily="34" charset="0"/>
                </a:rPr>
                <a:t> </a:t>
              </a:r>
              <a:r>
                <a:rPr lang="ru-RU" sz="1050" dirty="0" smtClean="0">
                  <a:solidFill>
                    <a:srgbClr val="0070C0"/>
                  </a:solidFill>
                  <a:cs typeface="Arial" panose="020B0604020202020204" pitchFamily="34" charset="0"/>
                </a:rPr>
                <a:t> </a:t>
              </a:r>
              <a:endParaRPr lang="ru-RU" sz="1050" dirty="0">
                <a:solidFill>
                  <a:srgbClr val="0070C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122AAD9D-0AE7-4E53-A39D-C9F1F194BC5F}"/>
                </a:ext>
              </a:extLst>
            </p:cNvPr>
            <p:cNvSpPr txBox="1"/>
            <p:nvPr/>
          </p:nvSpPr>
          <p:spPr>
            <a:xfrm>
              <a:off x="1477839" y="1566558"/>
              <a:ext cx="175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172">
                <a:defRPr/>
              </a:pPr>
              <a:endParaRPr lang="ru-RU" b="1" dirty="0">
                <a:solidFill>
                  <a:srgbClr val="0070C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007E753B-0FDE-4542-8DB6-6DD46B3F9307}"/>
                </a:ext>
              </a:extLst>
            </p:cNvPr>
            <p:cNvSpPr txBox="1"/>
            <p:nvPr/>
          </p:nvSpPr>
          <p:spPr>
            <a:xfrm>
              <a:off x="2677327" y="1103577"/>
              <a:ext cx="1847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172">
                <a:defRPr/>
              </a:pPr>
              <a:endParaRPr lang="en-US" sz="2000" b="1" dirty="0">
                <a:solidFill>
                  <a:srgbClr val="0070C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122AAD9D-0AE7-4E53-A39D-C9F1F194BC5F}"/>
                </a:ext>
              </a:extLst>
            </p:cNvPr>
            <p:cNvSpPr txBox="1"/>
            <p:nvPr/>
          </p:nvSpPr>
          <p:spPr>
            <a:xfrm>
              <a:off x="2457388" y="1575691"/>
              <a:ext cx="10242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172">
                <a:defRPr/>
              </a:pPr>
              <a:endParaRPr lang="ru-RU" dirty="0">
                <a:solidFill>
                  <a:srgbClr val="0070C0"/>
                </a:solidFill>
                <a:cs typeface="Arial" panose="020B0604020202020204" pitchFamily="34" charset="0"/>
              </a:endParaRPr>
            </a:p>
          </p:txBody>
        </p:sp>
      </p:grpSp>
      <p:cxnSp>
        <p:nvCxnSpPr>
          <p:cNvPr id="7" name="Прямая со стрелкой 6"/>
          <p:cNvCxnSpPr/>
          <p:nvPr/>
        </p:nvCxnSpPr>
        <p:spPr>
          <a:xfrm>
            <a:off x="1822715" y="3225632"/>
            <a:ext cx="441243" cy="0"/>
          </a:xfrm>
          <a:prstGeom prst="straightConnector1">
            <a:avLst/>
          </a:prstGeom>
          <a:ln w="57150">
            <a:tailEnd type="triangle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99105" y="5761783"/>
            <a:ext cx="5495509" cy="0"/>
          </a:xfrm>
          <a:prstGeom prst="line">
            <a:avLst/>
          </a:prstGeom>
          <a:ln w="95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8395733" y="836851"/>
            <a:ext cx="0" cy="111476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flipV="1">
            <a:off x="8582409" y="1014467"/>
            <a:ext cx="3335263" cy="7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3764005" y="2395591"/>
            <a:ext cx="0" cy="111476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Стрелка вправо 4"/>
          <p:cNvSpPr/>
          <p:nvPr/>
        </p:nvSpPr>
        <p:spPr>
          <a:xfrm>
            <a:off x="554574" y="886685"/>
            <a:ext cx="1208329" cy="10997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E1CFD6E6-2999-4B76-9F11-AFE7D665289D}"/>
              </a:ext>
            </a:extLst>
          </p:cNvPr>
          <p:cNvSpPr txBox="1"/>
          <p:nvPr/>
        </p:nvSpPr>
        <p:spPr>
          <a:xfrm>
            <a:off x="612152" y="1220135"/>
            <a:ext cx="1232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286">
              <a:defRPr/>
            </a:pPr>
            <a:r>
              <a:rPr lang="ru-RU" sz="1200" b="1" dirty="0" smtClean="0">
                <a:solidFill>
                  <a:prstClr val="white"/>
                </a:solidFill>
              </a:rPr>
              <a:t>ОКН-</a:t>
            </a:r>
          </a:p>
          <a:p>
            <a:pPr defTabSz="914286">
              <a:defRPr/>
            </a:pPr>
            <a:r>
              <a:rPr lang="ru-RU" sz="1200" b="1" dirty="0" smtClean="0">
                <a:solidFill>
                  <a:prstClr val="white"/>
                </a:solidFill>
              </a:rPr>
              <a:t>51коек </a:t>
            </a:r>
          </a:p>
          <a:p>
            <a:pPr algn="ctr" defTabSz="914286">
              <a:defRPr/>
            </a:pPr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1421271" y="848014"/>
            <a:ext cx="1244132" cy="11327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E1CFD6E6-2999-4B76-9F11-AFE7D665289D}"/>
              </a:ext>
            </a:extLst>
          </p:cNvPr>
          <p:cNvSpPr txBox="1"/>
          <p:nvPr/>
        </p:nvSpPr>
        <p:spPr>
          <a:xfrm>
            <a:off x="1369499" y="1225698"/>
            <a:ext cx="1222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286">
              <a:defRPr/>
            </a:pPr>
            <a:r>
              <a:rPr lang="ru-RU" sz="1200" b="1" dirty="0" err="1" smtClean="0">
                <a:solidFill>
                  <a:prstClr val="white"/>
                </a:solidFill>
              </a:rPr>
              <a:t>Взр.К</a:t>
            </a:r>
            <a:r>
              <a:rPr lang="ru-RU" sz="1200" b="1" dirty="0" smtClean="0">
                <a:solidFill>
                  <a:prstClr val="white"/>
                </a:solidFill>
              </a:rPr>
              <a:t>/Х-30коек </a:t>
            </a:r>
          </a:p>
          <a:p>
            <a:pPr algn="ctr" defTabSz="914286">
              <a:defRPr/>
            </a:pPr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2281799" y="870519"/>
            <a:ext cx="1271576" cy="11159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E1CFD6E6-2999-4B76-9F11-AFE7D665289D}"/>
              </a:ext>
            </a:extLst>
          </p:cNvPr>
          <p:cNvSpPr txBox="1"/>
          <p:nvPr/>
        </p:nvSpPr>
        <p:spPr>
          <a:xfrm>
            <a:off x="2307620" y="1192320"/>
            <a:ext cx="1291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286">
              <a:defRPr/>
            </a:pPr>
            <a:r>
              <a:rPr lang="ru-RU" sz="1200" b="1" dirty="0" err="1" smtClean="0">
                <a:solidFill>
                  <a:prstClr val="white"/>
                </a:solidFill>
              </a:rPr>
              <a:t>Дет.К</a:t>
            </a:r>
            <a:r>
              <a:rPr lang="ru-RU" sz="1200" b="1" dirty="0" smtClean="0">
                <a:solidFill>
                  <a:prstClr val="white"/>
                </a:solidFill>
              </a:rPr>
              <a:t>/Х-</a:t>
            </a:r>
          </a:p>
          <a:p>
            <a:pPr defTabSz="914286">
              <a:defRPr/>
            </a:pPr>
            <a:r>
              <a:rPr lang="ru-RU" sz="1200" b="1" dirty="0" smtClean="0">
                <a:solidFill>
                  <a:prstClr val="white"/>
                </a:solidFill>
              </a:rPr>
              <a:t>16коек</a:t>
            </a:r>
            <a:r>
              <a:rPr lang="ru-RU" sz="1200" b="1" dirty="0" smtClean="0">
                <a:solidFill>
                  <a:prstClr val="black"/>
                </a:solidFill>
              </a:rPr>
              <a:t> </a:t>
            </a:r>
          </a:p>
          <a:p>
            <a:pPr algn="ctr" defTabSz="914286">
              <a:defRPr/>
            </a:pPr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3254086" y="868023"/>
            <a:ext cx="1313801" cy="11159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E1CFD6E6-2999-4B76-9F11-AFE7D665289D}"/>
              </a:ext>
            </a:extLst>
          </p:cNvPr>
          <p:cNvSpPr txBox="1"/>
          <p:nvPr/>
        </p:nvSpPr>
        <p:spPr>
          <a:xfrm>
            <a:off x="3306730" y="1192320"/>
            <a:ext cx="1291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286">
              <a:defRPr/>
            </a:pPr>
            <a:r>
              <a:rPr lang="ru-RU" sz="1200" b="1" dirty="0" smtClean="0">
                <a:solidFill>
                  <a:prstClr val="white"/>
                </a:solidFill>
              </a:rPr>
              <a:t>ХАИК-</a:t>
            </a:r>
          </a:p>
          <a:p>
            <a:pPr defTabSz="914286">
              <a:defRPr/>
            </a:pPr>
            <a:r>
              <a:rPr lang="ru-RU" sz="1200" b="1" dirty="0" smtClean="0">
                <a:solidFill>
                  <a:prstClr val="white"/>
                </a:solidFill>
              </a:rPr>
              <a:t>38коек </a:t>
            </a:r>
          </a:p>
          <a:p>
            <a:pPr algn="ctr" defTabSz="914286">
              <a:defRPr/>
            </a:pPr>
            <a:endParaRPr lang="ru-RU" sz="1200" b="1" dirty="0">
              <a:solidFill>
                <a:srgbClr val="002060"/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4263439" y="868023"/>
            <a:ext cx="1228605" cy="11009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1CFD6E6-2999-4B76-9F11-AFE7D665289D}"/>
              </a:ext>
            </a:extLst>
          </p:cNvPr>
          <p:cNvSpPr txBox="1"/>
          <p:nvPr/>
        </p:nvSpPr>
        <p:spPr>
          <a:xfrm>
            <a:off x="4258394" y="1197651"/>
            <a:ext cx="1291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286">
              <a:defRPr/>
            </a:pPr>
            <a:r>
              <a:rPr lang="ru-RU" sz="1200" b="1" dirty="0" smtClean="0">
                <a:solidFill>
                  <a:prstClr val="white"/>
                </a:solidFill>
              </a:rPr>
              <a:t>ОСЭХ-</a:t>
            </a:r>
          </a:p>
          <a:p>
            <a:pPr defTabSz="914286">
              <a:defRPr/>
            </a:pPr>
            <a:r>
              <a:rPr lang="ru-RU" sz="1200" b="1" dirty="0" smtClean="0">
                <a:solidFill>
                  <a:prstClr val="white"/>
                </a:solidFill>
              </a:rPr>
              <a:t>26коек </a:t>
            </a:r>
          </a:p>
          <a:p>
            <a:pPr algn="ctr" defTabSz="914286">
              <a:defRPr/>
            </a:pPr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DEEEDEF9-8FF9-4653-939A-3D88A11A993E}"/>
              </a:ext>
            </a:extLst>
          </p:cNvPr>
          <p:cNvSpPr txBox="1"/>
          <p:nvPr/>
        </p:nvSpPr>
        <p:spPr>
          <a:xfrm>
            <a:off x="2164081" y="724669"/>
            <a:ext cx="1623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72"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sz="14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DEEEDEF9-8FF9-4653-939A-3D88A11A993E}"/>
              </a:ext>
            </a:extLst>
          </p:cNvPr>
          <p:cNvSpPr txBox="1"/>
          <p:nvPr/>
        </p:nvSpPr>
        <p:spPr>
          <a:xfrm>
            <a:off x="8582409" y="710378"/>
            <a:ext cx="3406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72"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Операционно-реанимационный корпус </a:t>
            </a:r>
            <a:endParaRPr lang="en-US" sz="14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576504" y="1047297"/>
            <a:ext cx="895156" cy="9981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72">
              <a:defRPr/>
            </a:pPr>
            <a:r>
              <a:rPr lang="ru-RU" sz="14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Реанимационный блок-20коек</a:t>
            </a:r>
            <a:endParaRPr lang="en-US" sz="1400" dirty="0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528168" y="1047297"/>
            <a:ext cx="850272" cy="9981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prstClr val="white"/>
                </a:solidFill>
              </a:rPr>
              <a:t>Операционный блок из 6 залов</a:t>
            </a:r>
            <a:endParaRPr lang="ru-RU" sz="1400" dirty="0">
              <a:solidFill>
                <a:prstClr val="white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440981" y="1047297"/>
            <a:ext cx="828691" cy="9981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prstClr val="white"/>
                </a:solidFill>
                <a:cs typeface="Arial" pitchFamily="34" charset="0"/>
              </a:rPr>
              <a:t>Рентген операционных 4 зала</a:t>
            </a:r>
            <a:endParaRPr lang="ru-RU" sz="1200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1321749" y="1041114"/>
            <a:ext cx="740373" cy="100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 smtClean="0">
                <a:solidFill>
                  <a:prstClr val="white"/>
                </a:solidFill>
              </a:rPr>
              <a:t>Лаборотория</a:t>
            </a:r>
            <a:r>
              <a:rPr lang="ru-RU" sz="1400" dirty="0" smtClean="0">
                <a:solidFill>
                  <a:prstClr val="white"/>
                </a:solidFill>
              </a:rPr>
              <a:t> </a:t>
            </a:r>
            <a:endParaRPr lang="ru-RU" sz="1400" dirty="0">
              <a:solidFill>
                <a:prstClr val="white"/>
              </a:solidFill>
            </a:endParaRPr>
          </a:p>
        </p:txBody>
      </p:sp>
      <p:sp>
        <p:nvSpPr>
          <p:cNvPr id="41" name="Стрелка вправо 40"/>
          <p:cNvSpPr/>
          <p:nvPr/>
        </p:nvSpPr>
        <p:spPr>
          <a:xfrm>
            <a:off x="5699452" y="929068"/>
            <a:ext cx="1310948" cy="10716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6" name="Стрелка вправо 45"/>
          <p:cNvSpPr/>
          <p:nvPr/>
        </p:nvSpPr>
        <p:spPr>
          <a:xfrm>
            <a:off x="6865566" y="929069"/>
            <a:ext cx="1256561" cy="10716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1CFD6E6-2999-4B76-9F11-AFE7D665289D}"/>
              </a:ext>
            </a:extLst>
          </p:cNvPr>
          <p:cNvSpPr txBox="1"/>
          <p:nvPr/>
        </p:nvSpPr>
        <p:spPr>
          <a:xfrm>
            <a:off x="5662989" y="1192319"/>
            <a:ext cx="1291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286">
              <a:defRPr/>
            </a:pPr>
            <a:r>
              <a:rPr lang="ru-RU" sz="1200" b="1" dirty="0" smtClean="0">
                <a:solidFill>
                  <a:prstClr val="white"/>
                </a:solidFill>
              </a:rPr>
              <a:t>Реабилитация </a:t>
            </a:r>
          </a:p>
          <a:p>
            <a:pPr defTabSz="914286">
              <a:defRPr/>
            </a:pPr>
            <a:r>
              <a:rPr lang="ru-RU" sz="1200" b="1" dirty="0" smtClean="0">
                <a:solidFill>
                  <a:prstClr val="white"/>
                </a:solidFill>
              </a:rPr>
              <a:t>40 коек </a:t>
            </a:r>
          </a:p>
          <a:p>
            <a:pPr algn="ctr" defTabSz="914286">
              <a:defRPr/>
            </a:pPr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E1CFD6E6-2999-4B76-9F11-AFE7D665289D}"/>
              </a:ext>
            </a:extLst>
          </p:cNvPr>
          <p:cNvSpPr txBox="1"/>
          <p:nvPr/>
        </p:nvSpPr>
        <p:spPr>
          <a:xfrm>
            <a:off x="6952133" y="1133365"/>
            <a:ext cx="11699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286">
              <a:defRPr/>
            </a:pPr>
            <a:r>
              <a:rPr lang="ru-RU" sz="1200" b="1" dirty="0" smtClean="0">
                <a:solidFill>
                  <a:prstClr val="white"/>
                </a:solidFill>
              </a:rPr>
              <a:t>Льготная категория</a:t>
            </a:r>
          </a:p>
          <a:p>
            <a:pPr defTabSz="914286">
              <a:defRPr/>
            </a:pPr>
            <a:r>
              <a:rPr lang="ru-RU" sz="1200" b="1" dirty="0" smtClean="0">
                <a:solidFill>
                  <a:prstClr val="white"/>
                </a:solidFill>
              </a:rPr>
              <a:t>57 коек </a:t>
            </a:r>
            <a:endParaRPr lang="ru-RU" sz="1200" b="1" dirty="0">
              <a:solidFill>
                <a:prstClr val="white"/>
              </a:solidFill>
            </a:endParaRP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277952" y="2660287"/>
            <a:ext cx="14822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/>
          <p:cNvCxnSpPr/>
          <p:nvPr/>
        </p:nvCxnSpPr>
        <p:spPr>
          <a:xfrm>
            <a:off x="277952" y="2854800"/>
            <a:ext cx="14822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Прямоугольник 105"/>
          <p:cNvSpPr/>
          <p:nvPr/>
        </p:nvSpPr>
        <p:spPr>
          <a:xfrm>
            <a:off x="204379" y="2352669"/>
            <a:ext cx="1555809" cy="30761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prstClr val="black"/>
                </a:solidFill>
              </a:rPr>
              <a:t>Врач кардиолог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204380" y="2660287"/>
            <a:ext cx="1558523" cy="2926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prstClr val="black"/>
                </a:solidFill>
              </a:rPr>
              <a:t>Врач аритмолог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216904" y="2978284"/>
            <a:ext cx="1555807" cy="31654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err="1" smtClean="0">
                <a:solidFill>
                  <a:prstClr val="black"/>
                </a:solidFill>
              </a:rPr>
              <a:t>Взр.кардио</a:t>
            </a:r>
            <a:r>
              <a:rPr lang="ru-RU" sz="1200" dirty="0" smtClean="0">
                <a:solidFill>
                  <a:prstClr val="black"/>
                </a:solidFill>
              </a:rPr>
              <a:t>-хирург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228461" y="3308430"/>
            <a:ext cx="1546837" cy="2675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err="1" smtClean="0">
                <a:solidFill>
                  <a:prstClr val="black"/>
                </a:solidFill>
              </a:rPr>
              <a:t>Дет.кардио</a:t>
            </a:r>
            <a:r>
              <a:rPr lang="ru-RU" sz="1200" dirty="0" smtClean="0">
                <a:solidFill>
                  <a:prstClr val="black"/>
                </a:solidFill>
              </a:rPr>
              <a:t>-хирург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228461" y="3609371"/>
            <a:ext cx="1558523" cy="29924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prstClr val="black"/>
                </a:solidFill>
              </a:rPr>
              <a:t>Сосудистый хирург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15" name="Прямоугольник 114">
            <a:extLst>
              <a:ext uri="{FF2B5EF4-FFF2-40B4-BE49-F238E27FC236}">
                <a16:creationId xmlns:a16="http://schemas.microsoft.com/office/drawing/2014/main" id="{D476D5A5-7969-4581-89C6-C447ED26D370}"/>
              </a:ext>
            </a:extLst>
          </p:cNvPr>
          <p:cNvSpPr/>
          <p:nvPr/>
        </p:nvSpPr>
        <p:spPr>
          <a:xfrm>
            <a:off x="5935084" y="2074269"/>
            <a:ext cx="6054250" cy="25085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72">
              <a:defRPr/>
            </a:pPr>
            <a:r>
              <a:rPr lang="ru-RU" sz="1600" b="1" dirty="0" smtClean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Отделение лучевой и функциональной диагностики</a:t>
            </a:r>
            <a:endParaRPr lang="ru-RU" sz="1600" b="1" dirty="0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5770229" y="2599896"/>
            <a:ext cx="1539388" cy="575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prstClr val="black"/>
                </a:solidFill>
              </a:rPr>
              <a:t>Кабинет функциональной диагностики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7357837" y="2608031"/>
            <a:ext cx="1539388" cy="575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prstClr val="black"/>
                </a:solidFill>
              </a:rPr>
              <a:t>Лучевая диагностика</a:t>
            </a:r>
          </a:p>
          <a:p>
            <a:pPr algn="ctr"/>
            <a:r>
              <a:rPr lang="ru-RU" sz="1200" dirty="0" smtClean="0">
                <a:solidFill>
                  <a:prstClr val="black"/>
                </a:solidFill>
              </a:rPr>
              <a:t>3-Узи кабинета 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8991959" y="2608031"/>
            <a:ext cx="1072418" cy="575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prstClr val="black"/>
                </a:solidFill>
              </a:rPr>
              <a:t>Рентген кабинет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10140792" y="2599896"/>
            <a:ext cx="937260" cy="5709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prstClr val="black"/>
                </a:solidFill>
              </a:rPr>
              <a:t>Кабинет КТ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11137928" y="2590776"/>
            <a:ext cx="937260" cy="5709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prstClr val="black"/>
                </a:solidFill>
              </a:rPr>
              <a:t>Кабинет ФГДС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22" name="Прямоугольник 121"/>
          <p:cNvSpPr/>
          <p:nvPr/>
        </p:nvSpPr>
        <p:spPr>
          <a:xfrm>
            <a:off x="5770229" y="3401852"/>
            <a:ext cx="1539388" cy="3199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9 006</a:t>
            </a:r>
            <a:endParaRPr lang="ru-RU" sz="1600" b="1" dirty="0">
              <a:solidFill>
                <a:srgbClr val="0070C0"/>
              </a:solidFill>
            </a:endParaRPr>
          </a:p>
        </p:txBody>
      </p:sp>
      <p:cxnSp>
        <p:nvCxnSpPr>
          <p:cNvPr id="124" name="Прямая со стрелкой 123"/>
          <p:cNvCxnSpPr>
            <a:stCxn id="116" idx="2"/>
            <a:endCxn id="122" idx="0"/>
          </p:cNvCxnSpPr>
          <p:nvPr/>
        </p:nvCxnSpPr>
        <p:spPr>
          <a:xfrm>
            <a:off x="6539923" y="3174984"/>
            <a:ext cx="0" cy="226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Прямоугольник 125"/>
          <p:cNvSpPr/>
          <p:nvPr/>
        </p:nvSpPr>
        <p:spPr>
          <a:xfrm>
            <a:off x="7357837" y="3401852"/>
            <a:ext cx="1546845" cy="3199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11 456</a:t>
            </a:r>
            <a:endParaRPr lang="ru-RU" sz="1600" b="1" dirty="0">
              <a:solidFill>
                <a:srgbClr val="0070C0"/>
              </a:solidFill>
            </a:endParaRPr>
          </a:p>
        </p:txBody>
      </p:sp>
      <p:cxnSp>
        <p:nvCxnSpPr>
          <p:cNvPr id="127" name="Прямая со стрелкой 126"/>
          <p:cNvCxnSpPr/>
          <p:nvPr/>
        </p:nvCxnSpPr>
        <p:spPr>
          <a:xfrm>
            <a:off x="8122053" y="3212120"/>
            <a:ext cx="0" cy="1834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 стрелкой 127"/>
          <p:cNvCxnSpPr/>
          <p:nvPr/>
        </p:nvCxnSpPr>
        <p:spPr>
          <a:xfrm>
            <a:off x="10609422" y="3196693"/>
            <a:ext cx="0" cy="1834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 стрелкой 128"/>
          <p:cNvCxnSpPr/>
          <p:nvPr/>
        </p:nvCxnSpPr>
        <p:spPr>
          <a:xfrm>
            <a:off x="9538882" y="3190453"/>
            <a:ext cx="0" cy="1834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 стрелкой 129"/>
          <p:cNvCxnSpPr/>
          <p:nvPr/>
        </p:nvCxnSpPr>
        <p:spPr>
          <a:xfrm>
            <a:off x="11606558" y="3190452"/>
            <a:ext cx="0" cy="1834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Прямоугольник 130"/>
          <p:cNvSpPr/>
          <p:nvPr/>
        </p:nvSpPr>
        <p:spPr>
          <a:xfrm>
            <a:off x="9007124" y="3394609"/>
            <a:ext cx="1072419" cy="3199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5 043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132" name="Прямоугольник 131"/>
          <p:cNvSpPr/>
          <p:nvPr/>
        </p:nvSpPr>
        <p:spPr>
          <a:xfrm>
            <a:off x="10140792" y="3380142"/>
            <a:ext cx="937260" cy="3199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1 116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133" name="Прямоугольник 132"/>
          <p:cNvSpPr/>
          <p:nvPr/>
        </p:nvSpPr>
        <p:spPr>
          <a:xfrm>
            <a:off x="11137928" y="3373902"/>
            <a:ext cx="937260" cy="3199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360</a:t>
            </a:r>
            <a:endParaRPr lang="ru-RU" sz="1600" b="1" dirty="0">
              <a:solidFill>
                <a:srgbClr val="0070C0"/>
              </a:solidFill>
            </a:endParaRPr>
          </a:p>
        </p:txBody>
      </p:sp>
      <p:cxnSp>
        <p:nvCxnSpPr>
          <p:cNvPr id="135" name="Прямая со стрелкой 134"/>
          <p:cNvCxnSpPr/>
          <p:nvPr/>
        </p:nvCxnSpPr>
        <p:spPr>
          <a:xfrm flipH="1">
            <a:off x="6435216" y="2352669"/>
            <a:ext cx="304820" cy="2387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 стрелкой 136"/>
          <p:cNvCxnSpPr>
            <a:endCxn id="117" idx="0"/>
          </p:cNvCxnSpPr>
          <p:nvPr/>
        </p:nvCxnSpPr>
        <p:spPr>
          <a:xfrm flipH="1">
            <a:off x="8127531" y="2325121"/>
            <a:ext cx="3728" cy="2829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Прямая со стрелкой 144"/>
          <p:cNvCxnSpPr/>
          <p:nvPr/>
        </p:nvCxnSpPr>
        <p:spPr>
          <a:xfrm flipH="1">
            <a:off x="9461031" y="2325121"/>
            <a:ext cx="3728" cy="2829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Прямая со стрелкой 145"/>
          <p:cNvCxnSpPr/>
          <p:nvPr/>
        </p:nvCxnSpPr>
        <p:spPr>
          <a:xfrm flipH="1">
            <a:off x="10604503" y="2330574"/>
            <a:ext cx="3728" cy="2829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Прямая со стрелкой 146"/>
          <p:cNvCxnSpPr/>
          <p:nvPr/>
        </p:nvCxnSpPr>
        <p:spPr>
          <a:xfrm>
            <a:off x="11123407" y="2336066"/>
            <a:ext cx="483151" cy="2019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Прямая соединительная линия 152"/>
          <p:cNvCxnSpPr/>
          <p:nvPr/>
        </p:nvCxnSpPr>
        <p:spPr>
          <a:xfrm>
            <a:off x="304287" y="6315553"/>
            <a:ext cx="5495509" cy="0"/>
          </a:xfrm>
          <a:prstGeom prst="line">
            <a:avLst/>
          </a:prstGeom>
          <a:ln w="95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Прямоугольник 161"/>
          <p:cNvSpPr/>
          <p:nvPr/>
        </p:nvSpPr>
        <p:spPr>
          <a:xfrm>
            <a:off x="6707978" y="4792122"/>
            <a:ext cx="2219835" cy="1036359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prstClr val="white"/>
                </a:solidFill>
              </a:rPr>
              <a:t>На базе гостиничного комплекса «Турист»</a:t>
            </a:r>
            <a:endParaRPr lang="ru-RU" sz="1400" dirty="0">
              <a:solidFill>
                <a:prstClr val="white"/>
              </a:solidFill>
            </a:endParaRPr>
          </a:p>
        </p:txBody>
      </p:sp>
      <p:sp>
        <p:nvSpPr>
          <p:cNvPr id="163" name="Прямоугольник 162"/>
          <p:cNvSpPr/>
          <p:nvPr/>
        </p:nvSpPr>
        <p:spPr>
          <a:xfrm>
            <a:off x="9507223" y="4792322"/>
            <a:ext cx="2045397" cy="103636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prstClr val="white"/>
                </a:solidFill>
              </a:rPr>
              <a:t>На базе ветеранского корпуса </a:t>
            </a:r>
            <a:endParaRPr lang="ru-RU" sz="1400" dirty="0">
              <a:solidFill>
                <a:prstClr val="white"/>
              </a:solidFill>
            </a:endParaRPr>
          </a:p>
        </p:txBody>
      </p:sp>
      <p:sp>
        <p:nvSpPr>
          <p:cNvPr id="164" name="Прямоугольник 163"/>
          <p:cNvSpPr/>
          <p:nvPr/>
        </p:nvSpPr>
        <p:spPr>
          <a:xfrm>
            <a:off x="6707977" y="6156732"/>
            <a:ext cx="2241746" cy="33376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На 89 коек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65" name="Прямоугольник 164"/>
          <p:cNvSpPr/>
          <p:nvPr/>
        </p:nvSpPr>
        <p:spPr>
          <a:xfrm>
            <a:off x="9507223" y="6156439"/>
            <a:ext cx="2045397" cy="33376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На 100 коек</a:t>
            </a:r>
            <a:endParaRPr lang="ru-RU" dirty="0">
              <a:solidFill>
                <a:prstClr val="white"/>
              </a:solidFill>
            </a:endParaRPr>
          </a:p>
        </p:txBody>
      </p:sp>
      <p:cxnSp>
        <p:nvCxnSpPr>
          <p:cNvPr id="167" name="Прямая со стрелкой 166"/>
          <p:cNvCxnSpPr/>
          <p:nvPr/>
        </p:nvCxnSpPr>
        <p:spPr>
          <a:xfrm>
            <a:off x="7726680" y="5861965"/>
            <a:ext cx="0" cy="2616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Прямая со стрелкой 169"/>
          <p:cNvCxnSpPr/>
          <p:nvPr/>
        </p:nvCxnSpPr>
        <p:spPr>
          <a:xfrm>
            <a:off x="10529921" y="5845567"/>
            <a:ext cx="0" cy="278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Прямая со стрелкой 173"/>
          <p:cNvCxnSpPr/>
          <p:nvPr/>
        </p:nvCxnSpPr>
        <p:spPr>
          <a:xfrm>
            <a:off x="8962209" y="5310502"/>
            <a:ext cx="509451" cy="1310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38911" y="6228889"/>
            <a:ext cx="54960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63</a:t>
            </a:r>
            <a:r>
              <a:rPr lang="ru-RU" dirty="0" smtClean="0">
                <a:solidFill>
                  <a:prstClr val="black"/>
                </a:solidFill>
              </a:rPr>
              <a:t>       </a:t>
            </a:r>
            <a:r>
              <a:rPr lang="ru-RU" sz="1600" dirty="0" smtClean="0">
                <a:solidFill>
                  <a:prstClr val="black"/>
                </a:solidFill>
              </a:rPr>
              <a:t>Администрация </a:t>
            </a:r>
            <a:endParaRPr lang="ru-RU" dirty="0">
              <a:solidFill>
                <a:prstClr val="black"/>
              </a:solidFill>
            </a:endParaRPr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323492" y="6731394"/>
            <a:ext cx="5495509" cy="0"/>
          </a:xfrm>
          <a:prstGeom prst="line">
            <a:avLst/>
          </a:prstGeom>
          <a:ln w="95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Прямоугольник 102"/>
          <p:cNvSpPr/>
          <p:nvPr/>
        </p:nvSpPr>
        <p:spPr>
          <a:xfrm>
            <a:off x="3742281" y="2361041"/>
            <a:ext cx="1558523" cy="29924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3934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3742280" y="2679038"/>
            <a:ext cx="1558523" cy="29924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1958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3742279" y="2978140"/>
            <a:ext cx="1558523" cy="29924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2035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3742278" y="3298355"/>
            <a:ext cx="1558523" cy="29924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1195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3742277" y="3597601"/>
            <a:ext cx="1558523" cy="29924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3451</a:t>
            </a:r>
            <a:endParaRPr lang="ru-RU" sz="1600" b="1" dirty="0">
              <a:solidFill>
                <a:srgbClr val="0070C0"/>
              </a:solidFill>
            </a:endParaRPr>
          </a:p>
        </p:txBody>
      </p:sp>
      <p:cxnSp>
        <p:nvCxnSpPr>
          <p:cNvPr id="113" name="Прямая со стрелкой 112"/>
          <p:cNvCxnSpPr/>
          <p:nvPr/>
        </p:nvCxnSpPr>
        <p:spPr>
          <a:xfrm>
            <a:off x="7726680" y="4453340"/>
            <a:ext cx="0" cy="2616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 стрелкой 113"/>
          <p:cNvCxnSpPr/>
          <p:nvPr/>
        </p:nvCxnSpPr>
        <p:spPr>
          <a:xfrm>
            <a:off x="10285871" y="4453340"/>
            <a:ext cx="0" cy="2616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1844954" y="2352669"/>
            <a:ext cx="1897323" cy="307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Всего</a:t>
            </a:r>
            <a:r>
              <a:rPr lang="ru-RU" dirty="0" smtClean="0"/>
              <a:t> </a:t>
            </a:r>
            <a:r>
              <a:rPr lang="ru-RU" sz="1200" dirty="0" smtClean="0"/>
              <a:t>консультаций 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29191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Скругленный прямоугольник 63"/>
          <p:cNvSpPr/>
          <p:nvPr/>
        </p:nvSpPr>
        <p:spPr>
          <a:xfrm>
            <a:off x="5011514" y="607160"/>
            <a:ext cx="2592387" cy="719138"/>
          </a:xfrm>
          <a:prstGeom prst="roundRect">
            <a:avLst/>
          </a:prstGeom>
          <a:solidFill>
            <a:srgbClr val="002060"/>
          </a:solidFill>
          <a:ln w="25400" cap="flat" cmpd="sng" algn="ctr">
            <a:solidFill>
              <a:srgbClr val="4BACC6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kern="0" dirty="0">
                <a:solidFill>
                  <a:sysClr val="window" lastClr="FFFFFF"/>
                </a:solidFill>
                <a:latin typeface="Calibri"/>
              </a:rPr>
              <a:t>Услуги центра</a:t>
            </a: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862583" y="1550366"/>
            <a:ext cx="1441450" cy="647700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kern="0" dirty="0">
                <a:solidFill>
                  <a:sysClr val="window" lastClr="FFFFFF"/>
                </a:solidFill>
                <a:latin typeface="Calibri"/>
              </a:rPr>
              <a:t>Кардиология</a:t>
            </a: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2407220" y="1547191"/>
            <a:ext cx="1800225" cy="650875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kern="0" dirty="0">
                <a:solidFill>
                  <a:sysClr val="window" lastClr="FFFFFF"/>
                </a:solidFill>
                <a:latin typeface="Calibri"/>
              </a:rPr>
              <a:t>Кардиохирургия взрослая, детская </a:t>
            </a: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4283645" y="1523378"/>
            <a:ext cx="1908175" cy="1098550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kern="0" dirty="0">
                <a:solidFill>
                  <a:sysClr val="window" lastClr="FFFFFF"/>
                </a:solidFill>
                <a:latin typeface="Calibri"/>
              </a:rPr>
              <a:t>Интервенционная кардиология, хирургическая </a:t>
            </a:r>
            <a:r>
              <a:rPr lang="ru-RU" sz="1600" kern="0" dirty="0" err="1">
                <a:solidFill>
                  <a:sysClr val="window" lastClr="FFFFFF"/>
                </a:solidFill>
                <a:latin typeface="Calibri"/>
              </a:rPr>
              <a:t>аритмология</a:t>
            </a:r>
            <a:r>
              <a:rPr lang="ru-RU" sz="1600" kern="0" dirty="0">
                <a:solidFill>
                  <a:sysClr val="window" lastClr="FFFFFF"/>
                </a:solidFill>
                <a:latin typeface="Calibri"/>
              </a:rPr>
              <a:t> </a:t>
            </a: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6263258" y="1575766"/>
            <a:ext cx="1800225" cy="792162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kern="0" dirty="0">
                <a:solidFill>
                  <a:sysClr val="window" lastClr="FFFFFF"/>
                </a:solidFill>
                <a:latin typeface="Calibri"/>
              </a:rPr>
              <a:t>Сосудисто-</a:t>
            </a:r>
            <a:r>
              <a:rPr lang="ru-RU" sz="1600" kern="0" dirty="0" err="1">
                <a:solidFill>
                  <a:sysClr val="window" lastClr="FFFFFF"/>
                </a:solidFill>
                <a:latin typeface="Calibri"/>
              </a:rPr>
              <a:t>эндоваскулярная</a:t>
            </a:r>
            <a:r>
              <a:rPr lang="ru-RU" sz="1600" kern="0" dirty="0">
                <a:solidFill>
                  <a:sysClr val="window" lastClr="FFFFFF"/>
                </a:solidFill>
                <a:latin typeface="Calibri"/>
              </a:rPr>
              <a:t> хирургия </a:t>
            </a:r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9788598" y="1550366"/>
            <a:ext cx="1727200" cy="792162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kern="0" dirty="0">
                <a:solidFill>
                  <a:sysClr val="window" lastClr="FFFFFF"/>
                </a:solidFill>
                <a:latin typeface="Calibri"/>
              </a:rPr>
              <a:t>Консультативно-диагностические услуги</a:t>
            </a: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862583" y="2799728"/>
            <a:ext cx="1485900" cy="763588"/>
          </a:xfrm>
          <a:prstGeom prst="round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kern="0" dirty="0">
                <a:solidFill>
                  <a:sysClr val="windowText" lastClr="000000"/>
                </a:solidFill>
                <a:latin typeface="Calibri"/>
              </a:rPr>
              <a:t>Лечение ОКС в экстренном порядке</a:t>
            </a: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695400" y="3868116"/>
            <a:ext cx="1637208" cy="876391"/>
          </a:xfrm>
          <a:prstGeom prst="round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kern="0" dirty="0" smtClean="0">
                <a:solidFill>
                  <a:sysClr val="windowText" lastClr="000000"/>
                </a:solidFill>
                <a:latin typeface="Calibri"/>
              </a:rPr>
              <a:t>Стентирование,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kern="0" dirty="0" err="1" smtClean="0">
                <a:solidFill>
                  <a:sysClr val="windowText" lastClr="000000"/>
                </a:solidFill>
                <a:latin typeface="Calibri"/>
              </a:rPr>
              <a:t>коронарография</a:t>
            </a:r>
            <a:endParaRPr lang="ru-RU" sz="1400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846708" y="5024360"/>
            <a:ext cx="1485900" cy="561975"/>
          </a:xfrm>
          <a:prstGeom prst="round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kern="0" dirty="0">
                <a:solidFill>
                  <a:sysClr val="windowText" lastClr="000000"/>
                </a:solidFill>
                <a:latin typeface="Calibri"/>
              </a:rPr>
              <a:t>Баллонная ангиопластика</a:t>
            </a: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2407220" y="2799728"/>
            <a:ext cx="1800225" cy="763588"/>
          </a:xfrm>
          <a:prstGeom prst="round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kern="0" dirty="0">
                <a:solidFill>
                  <a:sysClr val="windowText" lastClr="000000"/>
                </a:solidFill>
                <a:latin typeface="Calibri"/>
              </a:rPr>
              <a:t>Аортокоронарное шунтирование</a:t>
            </a: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2407220" y="3868116"/>
            <a:ext cx="1800225" cy="890588"/>
          </a:xfrm>
          <a:prstGeom prst="round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kern="0" dirty="0">
                <a:solidFill>
                  <a:sysClr val="windowText" lastClr="000000"/>
                </a:solidFill>
                <a:latin typeface="Calibri"/>
              </a:rPr>
              <a:t>Врожденные пороки сердца, зондирование полостей сердца</a:t>
            </a:r>
          </a:p>
        </p:txBody>
      </p:sp>
      <p:sp>
        <p:nvSpPr>
          <p:cNvPr id="75" name="Скругленный прямоугольник 74"/>
          <p:cNvSpPr/>
          <p:nvPr/>
        </p:nvSpPr>
        <p:spPr>
          <a:xfrm>
            <a:off x="2407220" y="5024360"/>
            <a:ext cx="1800225" cy="576262"/>
          </a:xfrm>
          <a:prstGeom prst="round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kern="0" dirty="0">
                <a:solidFill>
                  <a:sysClr val="windowText" lastClr="000000"/>
                </a:solidFill>
                <a:latin typeface="Calibri"/>
              </a:rPr>
              <a:t>Приобретённые пороки сердца</a:t>
            </a:r>
          </a:p>
        </p:txBody>
      </p:sp>
      <p:sp>
        <p:nvSpPr>
          <p:cNvPr id="76" name="Скругленный прямоугольник 75"/>
          <p:cNvSpPr/>
          <p:nvPr/>
        </p:nvSpPr>
        <p:spPr>
          <a:xfrm>
            <a:off x="4283645" y="2799728"/>
            <a:ext cx="1944688" cy="763588"/>
          </a:xfrm>
          <a:prstGeom prst="round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kern="0" dirty="0">
                <a:solidFill>
                  <a:sysClr val="windowText" lastClr="000000"/>
                </a:solidFill>
                <a:latin typeface="Calibri"/>
              </a:rPr>
              <a:t>Электрофизиологическое исследование</a:t>
            </a: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4283645" y="3868116"/>
            <a:ext cx="1944688" cy="889000"/>
          </a:xfrm>
          <a:prstGeom prst="round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kern="0" dirty="0">
                <a:solidFill>
                  <a:sysClr val="windowText" lastClr="000000"/>
                </a:solidFill>
                <a:latin typeface="Calibri"/>
              </a:rPr>
              <a:t>Радиочастотная </a:t>
            </a:r>
            <a:r>
              <a:rPr lang="ru-RU" sz="1400" kern="0" dirty="0" err="1" smtClean="0">
                <a:solidFill>
                  <a:sysClr val="windowText" lastClr="000000"/>
                </a:solidFill>
                <a:latin typeface="Calibri"/>
              </a:rPr>
              <a:t>аблация</a:t>
            </a:r>
            <a:endParaRPr lang="ru-RU" sz="1400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78" name="Скругленный прямоугольник 77"/>
          <p:cNvSpPr/>
          <p:nvPr/>
        </p:nvSpPr>
        <p:spPr>
          <a:xfrm>
            <a:off x="4254326" y="5024360"/>
            <a:ext cx="1944688" cy="576262"/>
          </a:xfrm>
          <a:prstGeom prst="round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Имплантация</a:t>
            </a:r>
            <a:r>
              <a:rPr lang="ru-RU" sz="14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1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Электро</a:t>
            </a:r>
          </a:p>
          <a:p>
            <a:pPr algn="ctr">
              <a:defRPr/>
            </a:pPr>
            <a:r>
              <a:rPr lang="ru-RU" sz="140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кардиостимулятор</a:t>
            </a:r>
            <a:r>
              <a:rPr lang="ru-RU" sz="1400" dirty="0">
                <a:solidFill>
                  <a:srgbClr val="000000"/>
                </a:solidFill>
                <a:cs typeface="Arial" charset="0"/>
              </a:rPr>
              <a:t>а</a:t>
            </a: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4256090" y="5812353"/>
            <a:ext cx="1944687" cy="647700"/>
          </a:xfrm>
          <a:prstGeom prst="round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kern="0" dirty="0">
                <a:solidFill>
                  <a:sysClr val="windowText" lastClr="000000"/>
                </a:solidFill>
                <a:latin typeface="Calibri"/>
              </a:rPr>
              <a:t>Имплантация </a:t>
            </a:r>
            <a:r>
              <a:rPr lang="ru-RU" sz="1400" kern="0" dirty="0" err="1">
                <a:solidFill>
                  <a:sysClr val="windowText" lastClr="000000"/>
                </a:solidFill>
                <a:latin typeface="Calibri"/>
              </a:rPr>
              <a:t>кардиовертеро-дефибриллятора</a:t>
            </a:r>
            <a:endParaRPr lang="ru-RU" sz="1400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6307708" y="2821953"/>
            <a:ext cx="1828800" cy="2901950"/>
          </a:xfrm>
          <a:prstGeom prst="round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kern="0" dirty="0">
                <a:solidFill>
                  <a:sysClr val="windowText" lastClr="000000"/>
                </a:solidFill>
                <a:latin typeface="Calibri"/>
              </a:rPr>
              <a:t>Реконструктивные операции на: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kern="0" dirty="0">
              <a:solidFill>
                <a:sysClr val="windowText" lastClr="000000"/>
              </a:solidFill>
              <a:latin typeface="Calibri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kern="0" dirty="0">
                <a:solidFill>
                  <a:sysClr val="windowText" lastClr="000000"/>
                </a:solidFill>
                <a:latin typeface="Calibri"/>
              </a:rPr>
              <a:t>- аорте и ее ветвях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kern="0" dirty="0">
                <a:solidFill>
                  <a:sysClr val="windowText" lastClr="000000"/>
                </a:solidFill>
                <a:latin typeface="Calibri"/>
              </a:rPr>
              <a:t>-</a:t>
            </a:r>
            <a:r>
              <a:rPr lang="ru-RU" sz="1400" kern="0" dirty="0" err="1" smtClean="0">
                <a:solidFill>
                  <a:sysClr val="windowText" lastClr="000000"/>
                </a:solidFill>
                <a:latin typeface="Calibri"/>
              </a:rPr>
              <a:t>брахиоцефальных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ru-RU" sz="1400" kern="0" dirty="0">
                <a:solidFill>
                  <a:sysClr val="windowText" lastClr="000000"/>
                </a:solidFill>
                <a:latin typeface="Calibri"/>
              </a:rPr>
              <a:t>сосудах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kern="0" dirty="0">
                <a:solidFill>
                  <a:sysClr val="windowText" lastClr="000000"/>
                </a:solidFill>
                <a:latin typeface="Calibri"/>
              </a:rPr>
              <a:t>- периферических артериях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kern="0" dirty="0">
                <a:solidFill>
                  <a:sysClr val="windowText" lastClr="000000"/>
                </a:solidFill>
                <a:latin typeface="Calibri"/>
              </a:rPr>
              <a:t>- венозной системе, </a:t>
            </a:r>
            <a:r>
              <a:rPr lang="ru-RU" sz="1400" kern="0" dirty="0" err="1">
                <a:solidFill>
                  <a:sysClr val="windowText" lastClr="000000"/>
                </a:solidFill>
                <a:latin typeface="Calibri"/>
              </a:rPr>
              <a:t>артериография</a:t>
            </a:r>
            <a:endParaRPr lang="ru-RU" sz="1400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81" name="Скругленный прямоугольник 80"/>
          <p:cNvSpPr/>
          <p:nvPr/>
        </p:nvSpPr>
        <p:spPr>
          <a:xfrm>
            <a:off x="9860035" y="2821953"/>
            <a:ext cx="1655763" cy="715963"/>
          </a:xfrm>
          <a:prstGeom prst="round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kern="0" dirty="0">
                <a:solidFill>
                  <a:sysClr val="windowText" lastClr="000000"/>
                </a:solidFill>
                <a:latin typeface="Calibri"/>
              </a:rPr>
              <a:t>УЗИ сердца</a:t>
            </a:r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9893373" y="3758578"/>
            <a:ext cx="1655762" cy="717550"/>
          </a:xfrm>
          <a:prstGeom prst="round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kern="0" dirty="0">
                <a:solidFill>
                  <a:sysClr val="windowText" lastClr="000000"/>
                </a:solidFill>
                <a:latin typeface="Calibri"/>
              </a:rPr>
              <a:t>УЗИ сосудов</a:t>
            </a:r>
          </a:p>
        </p:txBody>
      </p:sp>
      <p:sp>
        <p:nvSpPr>
          <p:cNvPr id="83" name="Скругленный прямоугольник 82"/>
          <p:cNvSpPr/>
          <p:nvPr/>
        </p:nvSpPr>
        <p:spPr>
          <a:xfrm>
            <a:off x="9893373" y="4707903"/>
            <a:ext cx="1655762" cy="717550"/>
          </a:xfrm>
          <a:prstGeom prst="round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kern="0" dirty="0" err="1">
                <a:solidFill>
                  <a:sysClr val="windowText" lastClr="000000"/>
                </a:solidFill>
                <a:latin typeface="Calibri"/>
              </a:rPr>
              <a:t>Тредмил</a:t>
            </a:r>
            <a:r>
              <a:rPr lang="ru-RU" sz="1400" kern="0" dirty="0">
                <a:solidFill>
                  <a:sysClr val="windowText" lastClr="000000"/>
                </a:solidFill>
                <a:latin typeface="Calibri"/>
              </a:rPr>
              <a:t>-тест</a:t>
            </a:r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9788598" y="5612778"/>
            <a:ext cx="1755775" cy="760639"/>
          </a:xfrm>
          <a:prstGeom prst="round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1400">
                <a:solidFill>
                  <a:srgbClr val="000000"/>
                </a:solidFill>
                <a:latin typeface="Calibri" pitchFamily="34" charset="0"/>
                <a:cs typeface="Arial" charset="0"/>
              </a:rPr>
              <a:t>Холтеровское мониторирование</a:t>
            </a:r>
          </a:p>
        </p:txBody>
      </p:sp>
      <p:cxnSp>
        <p:nvCxnSpPr>
          <p:cNvPr id="85" name="Прямая со стрелкой 84"/>
          <p:cNvCxnSpPr>
            <a:stCxn id="64" idx="1"/>
          </p:cNvCxnSpPr>
          <p:nvPr/>
        </p:nvCxnSpPr>
        <p:spPr>
          <a:xfrm flipH="1">
            <a:off x="1839143" y="966729"/>
            <a:ext cx="3172371" cy="458109"/>
          </a:xfrm>
          <a:prstGeom prst="straightConnector1">
            <a:avLst/>
          </a:prstGeom>
          <a:noFill/>
          <a:ln w="25400" cap="flat" cmpd="sng" algn="ctr">
            <a:solidFill>
              <a:srgbClr val="C0504D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86" name="Прямая со стрелкой 85"/>
          <p:cNvCxnSpPr>
            <a:stCxn id="64" idx="1"/>
            <a:endCxn id="66" idx="0"/>
          </p:cNvCxnSpPr>
          <p:nvPr/>
        </p:nvCxnSpPr>
        <p:spPr>
          <a:xfrm flipH="1">
            <a:off x="3307333" y="966729"/>
            <a:ext cx="1704181" cy="580462"/>
          </a:xfrm>
          <a:prstGeom prst="straightConnector1">
            <a:avLst/>
          </a:prstGeom>
          <a:noFill/>
          <a:ln w="25400" cap="flat" cmpd="sng" algn="ctr">
            <a:solidFill>
              <a:srgbClr val="C0504D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87" name="Прямая со стрелкой 86"/>
          <p:cNvCxnSpPr>
            <a:endCxn id="68" idx="0"/>
          </p:cNvCxnSpPr>
          <p:nvPr/>
        </p:nvCxnSpPr>
        <p:spPr>
          <a:xfrm>
            <a:off x="7163370" y="1326298"/>
            <a:ext cx="1" cy="249468"/>
          </a:xfrm>
          <a:prstGeom prst="straightConnector1">
            <a:avLst/>
          </a:prstGeom>
          <a:noFill/>
          <a:ln w="25400" cap="flat" cmpd="sng" algn="ctr">
            <a:solidFill>
              <a:srgbClr val="C0504D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88" name="Прямая со стрелкой 87"/>
          <p:cNvCxnSpPr>
            <a:stCxn id="64" idx="3"/>
            <a:endCxn id="69" idx="0"/>
          </p:cNvCxnSpPr>
          <p:nvPr/>
        </p:nvCxnSpPr>
        <p:spPr>
          <a:xfrm>
            <a:off x="7603901" y="966729"/>
            <a:ext cx="3048297" cy="583637"/>
          </a:xfrm>
          <a:prstGeom prst="straightConnector1">
            <a:avLst/>
          </a:prstGeom>
          <a:noFill/>
          <a:ln w="25400" cap="flat" cmpd="sng" algn="ctr">
            <a:solidFill>
              <a:srgbClr val="C0504D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89" name="Прямая со стрелкой 88"/>
          <p:cNvCxnSpPr/>
          <p:nvPr/>
        </p:nvCxnSpPr>
        <p:spPr>
          <a:xfrm>
            <a:off x="5347970" y="1326298"/>
            <a:ext cx="1" cy="286827"/>
          </a:xfrm>
          <a:prstGeom prst="straightConnector1">
            <a:avLst/>
          </a:prstGeom>
          <a:noFill/>
          <a:ln w="25400" cap="flat" cmpd="sng" algn="ctr">
            <a:solidFill>
              <a:srgbClr val="C0504D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90" name="Прямая соединительная линия 89"/>
          <p:cNvCxnSpPr/>
          <p:nvPr/>
        </p:nvCxnSpPr>
        <p:spPr>
          <a:xfrm>
            <a:off x="1583308" y="2267916"/>
            <a:ext cx="0" cy="431800"/>
          </a:xfrm>
          <a:prstGeom prst="line">
            <a:avLst/>
          </a:prstGeom>
          <a:noFill/>
          <a:ln w="38100" cap="flat" cmpd="sng" algn="ctr">
            <a:solidFill>
              <a:srgbClr val="8064A2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91" name="Прямая соединительная линия 90"/>
          <p:cNvCxnSpPr/>
          <p:nvPr/>
        </p:nvCxnSpPr>
        <p:spPr>
          <a:xfrm>
            <a:off x="3304158" y="2267916"/>
            <a:ext cx="0" cy="431800"/>
          </a:xfrm>
          <a:prstGeom prst="line">
            <a:avLst/>
          </a:prstGeom>
          <a:noFill/>
          <a:ln w="38100" cap="flat" cmpd="sng" algn="ctr">
            <a:solidFill>
              <a:srgbClr val="8064A2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92" name="Прямая соединительная линия 91"/>
          <p:cNvCxnSpPr/>
          <p:nvPr/>
        </p:nvCxnSpPr>
        <p:spPr>
          <a:xfrm>
            <a:off x="7222108" y="2448891"/>
            <a:ext cx="0" cy="293687"/>
          </a:xfrm>
          <a:prstGeom prst="line">
            <a:avLst/>
          </a:prstGeom>
          <a:noFill/>
          <a:ln w="38100" cap="flat" cmpd="sng" algn="ctr">
            <a:solidFill>
              <a:srgbClr val="8064A2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93" name="Прямая соединительная линия 92"/>
          <p:cNvCxnSpPr/>
          <p:nvPr/>
        </p:nvCxnSpPr>
        <p:spPr>
          <a:xfrm>
            <a:off x="10720460" y="2447303"/>
            <a:ext cx="0" cy="293688"/>
          </a:xfrm>
          <a:prstGeom prst="line">
            <a:avLst/>
          </a:prstGeom>
          <a:noFill/>
          <a:ln w="38100" cap="flat" cmpd="sng" algn="ctr">
            <a:solidFill>
              <a:srgbClr val="8064A2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94" name="Прямая соединительная линия 93"/>
          <p:cNvCxnSpPr/>
          <p:nvPr/>
        </p:nvCxnSpPr>
        <p:spPr>
          <a:xfrm>
            <a:off x="1627758" y="3652216"/>
            <a:ext cx="0" cy="215900"/>
          </a:xfrm>
          <a:prstGeom prst="line">
            <a:avLst/>
          </a:prstGeom>
          <a:noFill/>
          <a:ln w="38100" cap="flat" cmpd="sng" algn="ctr">
            <a:solidFill>
              <a:srgbClr val="8064A2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95" name="Прямая соединительная линия 94"/>
          <p:cNvCxnSpPr/>
          <p:nvPr/>
        </p:nvCxnSpPr>
        <p:spPr>
          <a:xfrm>
            <a:off x="3299394" y="3617972"/>
            <a:ext cx="0" cy="215900"/>
          </a:xfrm>
          <a:prstGeom prst="line">
            <a:avLst/>
          </a:prstGeom>
          <a:noFill/>
          <a:ln w="38100" cap="flat" cmpd="sng" algn="ctr">
            <a:solidFill>
              <a:srgbClr val="8064A2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96" name="Прямая соединительная линия 95"/>
          <p:cNvCxnSpPr/>
          <p:nvPr/>
        </p:nvCxnSpPr>
        <p:spPr>
          <a:xfrm>
            <a:off x="5255989" y="3626816"/>
            <a:ext cx="0" cy="215900"/>
          </a:xfrm>
          <a:prstGeom prst="line">
            <a:avLst/>
          </a:prstGeom>
          <a:noFill/>
          <a:ln w="38100" cap="flat" cmpd="sng" algn="ctr">
            <a:solidFill>
              <a:srgbClr val="8064A2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97" name="Прямая соединительная линия 96"/>
          <p:cNvCxnSpPr/>
          <p:nvPr/>
        </p:nvCxnSpPr>
        <p:spPr>
          <a:xfrm>
            <a:off x="1589658" y="4766641"/>
            <a:ext cx="0" cy="215900"/>
          </a:xfrm>
          <a:prstGeom prst="line">
            <a:avLst/>
          </a:prstGeom>
          <a:noFill/>
          <a:ln w="38100" cap="flat" cmpd="sng" algn="ctr">
            <a:solidFill>
              <a:srgbClr val="8064A2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98" name="Прямая соединительная линия 97"/>
          <p:cNvCxnSpPr/>
          <p:nvPr/>
        </p:nvCxnSpPr>
        <p:spPr>
          <a:xfrm>
            <a:off x="5217146" y="4772900"/>
            <a:ext cx="0" cy="215900"/>
          </a:xfrm>
          <a:prstGeom prst="line">
            <a:avLst/>
          </a:prstGeom>
          <a:noFill/>
          <a:ln w="38100" cap="flat" cmpd="sng" algn="ctr">
            <a:solidFill>
              <a:srgbClr val="8064A2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99" name="Прямая соединительная линия 98"/>
          <p:cNvCxnSpPr/>
          <p:nvPr/>
        </p:nvCxnSpPr>
        <p:spPr>
          <a:xfrm>
            <a:off x="3295902" y="4772900"/>
            <a:ext cx="0" cy="215900"/>
          </a:xfrm>
          <a:prstGeom prst="line">
            <a:avLst/>
          </a:prstGeom>
          <a:noFill/>
          <a:ln w="38100" cap="flat" cmpd="sng" algn="ctr">
            <a:solidFill>
              <a:srgbClr val="8064A2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100" name="Прямая соединительная линия 99"/>
          <p:cNvCxnSpPr/>
          <p:nvPr/>
        </p:nvCxnSpPr>
        <p:spPr>
          <a:xfrm>
            <a:off x="5255195" y="5669928"/>
            <a:ext cx="0" cy="107950"/>
          </a:xfrm>
          <a:prstGeom prst="line">
            <a:avLst/>
          </a:prstGeom>
          <a:noFill/>
          <a:ln w="38100" cap="flat" cmpd="sng" algn="ctr">
            <a:solidFill>
              <a:srgbClr val="8064A2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101" name="Прямая соединительная линия 100"/>
          <p:cNvCxnSpPr/>
          <p:nvPr/>
        </p:nvCxnSpPr>
        <p:spPr>
          <a:xfrm>
            <a:off x="10699823" y="3588716"/>
            <a:ext cx="0" cy="146050"/>
          </a:xfrm>
          <a:prstGeom prst="line">
            <a:avLst/>
          </a:prstGeom>
          <a:noFill/>
          <a:ln w="38100" cap="flat" cmpd="sng" algn="ctr">
            <a:solidFill>
              <a:srgbClr val="8064A2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102" name="Прямая соединительная линия 101"/>
          <p:cNvCxnSpPr/>
          <p:nvPr/>
        </p:nvCxnSpPr>
        <p:spPr>
          <a:xfrm>
            <a:off x="10720460" y="4533278"/>
            <a:ext cx="0" cy="147638"/>
          </a:xfrm>
          <a:prstGeom prst="line">
            <a:avLst/>
          </a:prstGeom>
          <a:noFill/>
          <a:ln w="38100" cap="flat" cmpd="sng" algn="ctr">
            <a:solidFill>
              <a:srgbClr val="8064A2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103" name="Прямая соединительная линия 102"/>
          <p:cNvCxnSpPr/>
          <p:nvPr/>
        </p:nvCxnSpPr>
        <p:spPr>
          <a:xfrm>
            <a:off x="10723635" y="5482603"/>
            <a:ext cx="0" cy="95250"/>
          </a:xfrm>
          <a:prstGeom prst="line">
            <a:avLst/>
          </a:prstGeom>
          <a:noFill/>
          <a:ln w="38100" cap="flat" cmpd="sng" algn="ctr">
            <a:solidFill>
              <a:srgbClr val="8064A2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104" name="Прямая соединительная линия 103"/>
          <p:cNvCxnSpPr/>
          <p:nvPr/>
        </p:nvCxnSpPr>
        <p:spPr>
          <a:xfrm>
            <a:off x="5236145" y="2645741"/>
            <a:ext cx="0" cy="107950"/>
          </a:xfrm>
          <a:prstGeom prst="line">
            <a:avLst/>
          </a:prstGeom>
          <a:noFill/>
          <a:ln w="38100" cap="flat" cmpd="sng" algn="ctr">
            <a:solidFill>
              <a:srgbClr val="8064A2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107" name="Скругленный прямоугольник 106"/>
          <p:cNvSpPr/>
          <p:nvPr/>
        </p:nvSpPr>
        <p:spPr>
          <a:xfrm>
            <a:off x="8282734" y="1575766"/>
            <a:ext cx="1263475" cy="792162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kern="0" dirty="0" smtClean="0">
                <a:solidFill>
                  <a:sysClr val="window" lastClr="FFFFFF"/>
                </a:solidFill>
                <a:latin typeface="Calibri"/>
              </a:rPr>
              <a:t>Терапия</a:t>
            </a:r>
            <a:endParaRPr lang="ru-RU" sz="1600" kern="0" dirty="0">
              <a:solidFill>
                <a:sysClr val="window" lastClr="FFFFFF"/>
              </a:solidFill>
              <a:latin typeface="Calibri"/>
            </a:endParaRPr>
          </a:p>
        </p:txBody>
      </p:sp>
      <p:cxnSp>
        <p:nvCxnSpPr>
          <p:cNvPr id="108" name="Прямая соединительная линия 107"/>
          <p:cNvCxnSpPr/>
          <p:nvPr/>
        </p:nvCxnSpPr>
        <p:spPr>
          <a:xfrm>
            <a:off x="8914471" y="2414827"/>
            <a:ext cx="0" cy="293688"/>
          </a:xfrm>
          <a:prstGeom prst="line">
            <a:avLst/>
          </a:prstGeom>
          <a:noFill/>
          <a:ln w="38100" cap="flat" cmpd="sng" algn="ctr">
            <a:solidFill>
              <a:srgbClr val="8064A2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109" name="Скругленный прямоугольник 108"/>
          <p:cNvSpPr/>
          <p:nvPr/>
        </p:nvSpPr>
        <p:spPr>
          <a:xfrm>
            <a:off x="8212584" y="2764395"/>
            <a:ext cx="1403773" cy="715963"/>
          </a:xfrm>
          <a:prstGeom prst="round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kern="0" dirty="0" smtClean="0">
                <a:solidFill>
                  <a:sysClr val="windowText" lastClr="000000"/>
                </a:solidFill>
                <a:latin typeface="Calibri"/>
              </a:rPr>
              <a:t>Реабилитация</a:t>
            </a:r>
            <a:endParaRPr lang="ru-RU" sz="1400" kern="0" dirty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137" name="Прямая со стрелкой 136"/>
          <p:cNvCxnSpPr>
            <a:stCxn id="64" idx="3"/>
            <a:endCxn id="107" idx="0"/>
          </p:cNvCxnSpPr>
          <p:nvPr/>
        </p:nvCxnSpPr>
        <p:spPr>
          <a:xfrm>
            <a:off x="7603901" y="966729"/>
            <a:ext cx="1310571" cy="609037"/>
          </a:xfrm>
          <a:prstGeom prst="straightConnector1">
            <a:avLst/>
          </a:prstGeom>
          <a:noFill/>
          <a:ln w="25400" cap="flat" cmpd="sng" algn="ctr">
            <a:solidFill>
              <a:srgbClr val="C0504D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6751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smtClean="0"/>
              <a:t>4</a:t>
            </a:fld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19336" y="5661248"/>
            <a:ext cx="6119813" cy="79208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Отмечается  </a:t>
            </a:r>
            <a:r>
              <a:rPr lang="ru-RU" dirty="0"/>
              <a:t>снижение госпитализации плановых пациентов в два </a:t>
            </a:r>
            <a:r>
              <a:rPr lang="ru-RU" dirty="0" smtClean="0"/>
              <a:t>раза, </a:t>
            </a:r>
            <a:r>
              <a:rPr lang="ru-RU" dirty="0" smtClean="0">
                <a:solidFill>
                  <a:schemeClr val="tx1"/>
                </a:solidFill>
              </a:rPr>
              <a:t>за счет приостановления плановой госпитализации в период карантина.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131331423"/>
              </p:ext>
            </p:extLst>
          </p:nvPr>
        </p:nvGraphicFramePr>
        <p:xfrm>
          <a:off x="263352" y="332656"/>
          <a:ext cx="568863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6734783"/>
              </p:ext>
            </p:extLst>
          </p:nvPr>
        </p:nvGraphicFramePr>
        <p:xfrm>
          <a:off x="6096000" y="260648"/>
          <a:ext cx="5881535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Стрелка вниз 1"/>
          <p:cNvSpPr/>
          <p:nvPr/>
        </p:nvSpPr>
        <p:spPr>
          <a:xfrm>
            <a:off x="2926900" y="206084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476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09600" y="188640"/>
            <a:ext cx="10972800" cy="108012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ИНФЕКЦИОННЫЙ СТАЦИОНАР </a:t>
            </a:r>
            <a:endParaRPr lang="ru-RU" sz="40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smtClean="0"/>
              <a:t>5</a:t>
            </a:fld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7072191"/>
              </p:ext>
            </p:extLst>
          </p:nvPr>
        </p:nvGraphicFramePr>
        <p:xfrm>
          <a:off x="623391" y="1340768"/>
          <a:ext cx="590465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672064" y="2276872"/>
            <a:ext cx="54006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/>
              <a:t>Всего пролечено -1226  КВИ случаев: </a:t>
            </a:r>
          </a:p>
          <a:p>
            <a:pPr algn="ctr"/>
            <a:endParaRPr lang="ru-RU" sz="2800" b="1" i="1" dirty="0" smtClean="0"/>
          </a:p>
          <a:p>
            <a:r>
              <a:rPr lang="ru-RU" sz="2400" dirty="0" smtClean="0"/>
              <a:t>Турист  - 652 пациентов</a:t>
            </a:r>
          </a:p>
          <a:p>
            <a:endParaRPr lang="ru-RU" sz="2400" dirty="0" smtClean="0"/>
          </a:p>
          <a:p>
            <a:r>
              <a:rPr lang="ru-RU" sz="2400" dirty="0" smtClean="0"/>
              <a:t>Центр Ветеранов- 574 пациента </a:t>
            </a:r>
          </a:p>
          <a:p>
            <a:endParaRPr lang="ru-RU" sz="2400" dirty="0" smtClean="0"/>
          </a:p>
          <a:p>
            <a:r>
              <a:rPr lang="ru-RU" sz="2400" dirty="0" smtClean="0"/>
              <a:t>Общая летальность составила 3,4%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22232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smtClean="0"/>
              <a:t>6</a:t>
            </a:fld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134944150"/>
              </p:ext>
            </p:extLst>
          </p:nvPr>
        </p:nvGraphicFramePr>
        <p:xfrm>
          <a:off x="335360" y="260648"/>
          <a:ext cx="6192688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917148097"/>
              </p:ext>
            </p:extLst>
          </p:nvPr>
        </p:nvGraphicFramePr>
        <p:xfrm>
          <a:off x="7032104" y="188640"/>
          <a:ext cx="4824536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789994263"/>
              </p:ext>
            </p:extLst>
          </p:nvPr>
        </p:nvGraphicFramePr>
        <p:xfrm>
          <a:off x="4367808" y="3573016"/>
          <a:ext cx="6264696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335360" y="3717032"/>
            <a:ext cx="3888432" cy="28803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Отмечается снижение общего количества госпитализированных за счет плановых пациентов на 32%.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7919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smtClean="0"/>
              <a:t>7</a:t>
            </a:fld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754443594"/>
              </p:ext>
            </p:extLst>
          </p:nvPr>
        </p:nvGraphicFramePr>
        <p:xfrm>
          <a:off x="335360" y="764704"/>
          <a:ext cx="597666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775229092"/>
              </p:ext>
            </p:extLst>
          </p:nvPr>
        </p:nvGraphicFramePr>
        <p:xfrm>
          <a:off x="5879976" y="3549209"/>
          <a:ext cx="576064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535034474"/>
              </p:ext>
            </p:extLst>
          </p:nvPr>
        </p:nvGraphicFramePr>
        <p:xfrm>
          <a:off x="5591944" y="333158"/>
          <a:ext cx="6120680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56721" y="333158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Отделение ХАИК</a:t>
            </a:r>
            <a:endParaRPr lang="ru-RU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20617" y="5301208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Отмечается снижение летальности на 0,9%</a:t>
            </a:r>
            <a:endParaRPr lang="ru-RU" dirty="0"/>
          </a:p>
        </p:txBody>
      </p:sp>
      <p:sp>
        <p:nvSpPr>
          <p:cNvPr id="2" name="Стрелка вниз 1"/>
          <p:cNvSpPr/>
          <p:nvPr/>
        </p:nvSpPr>
        <p:spPr>
          <a:xfrm>
            <a:off x="2783632" y="1412776"/>
            <a:ext cx="144016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283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918" y="65233"/>
            <a:ext cx="4248472" cy="1325563"/>
          </a:xfrm>
        </p:spPr>
        <p:txBody>
          <a:bodyPr rtlCol="0">
            <a:normAutofit/>
          </a:bodyPr>
          <a:lstStyle/>
          <a:p>
            <a:pPr rtl="0"/>
            <a:r>
              <a:rPr lang="ru-RU" sz="1800" dirty="0" smtClean="0">
                <a:cs typeface="Times New Roman" panose="02020603050405020304" pitchFamily="18" charset="0"/>
              </a:rPr>
              <a:t>Проведено операций:            </a:t>
            </a:r>
            <a:br>
              <a:rPr lang="ru-RU" sz="1800" dirty="0" smtClean="0">
                <a:cs typeface="Times New Roman" panose="02020603050405020304" pitchFamily="18" charset="0"/>
              </a:rPr>
            </a:br>
            <a:r>
              <a:rPr lang="ru-RU" sz="1800" dirty="0" smtClean="0">
                <a:cs typeface="Times New Roman" panose="02020603050405020304" pitchFamily="18" charset="0"/>
              </a:rPr>
              <a:t>-  2019г. – 2826;</a:t>
            </a:r>
            <a:br>
              <a:rPr lang="ru-RU" sz="1800" dirty="0" smtClean="0">
                <a:cs typeface="Times New Roman" panose="02020603050405020304" pitchFamily="18" charset="0"/>
              </a:rPr>
            </a:br>
            <a:r>
              <a:rPr lang="ru-RU" sz="1800" dirty="0" smtClean="0">
                <a:cs typeface="Times New Roman" panose="02020603050405020304" pitchFamily="18" charset="0"/>
              </a:rPr>
              <a:t>- 2020г. – 2310.</a:t>
            </a:r>
            <a:endParaRPr lang="ru-RU" sz="1800" dirty="0"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32277" y="1864041"/>
            <a:ext cx="4539587" cy="412831"/>
          </a:xfrm>
        </p:spPr>
        <p:txBody>
          <a:bodyPr/>
          <a:lstStyle/>
          <a:p>
            <a:pPr algn="ctr"/>
            <a:r>
              <a:rPr lang="ru-RU" sz="1800" dirty="0" smtClean="0"/>
              <a:t>Операции ВТМУ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91344" y="2584122"/>
            <a:ext cx="4248472" cy="3810033"/>
          </a:xfrm>
        </p:spPr>
        <p:txBody>
          <a:bodyPr rtlCol="0"/>
          <a:lstStyle/>
          <a:p>
            <a:r>
              <a:rPr lang="ru-RU" sz="1800" dirty="0" smtClean="0"/>
              <a:t>Операции на клапанах сердца </a:t>
            </a:r>
          </a:p>
          <a:p>
            <a:r>
              <a:rPr lang="ru-RU" sz="1800" dirty="0" smtClean="0">
                <a:cs typeface="Times New Roman" panose="02020603050405020304" pitchFamily="18" charset="0"/>
              </a:rPr>
              <a:t>-  2019г</a:t>
            </a:r>
            <a:r>
              <a:rPr lang="ru-RU" sz="1800" dirty="0">
                <a:cs typeface="Times New Roman" panose="02020603050405020304" pitchFamily="18" charset="0"/>
              </a:rPr>
              <a:t>. – </a:t>
            </a:r>
            <a:r>
              <a:rPr lang="ru-RU" sz="1800" dirty="0" smtClean="0">
                <a:cs typeface="Times New Roman" panose="02020603050405020304" pitchFamily="18" charset="0"/>
              </a:rPr>
              <a:t>65</a:t>
            </a:r>
            <a:r>
              <a:rPr lang="ru-RU" sz="1800" dirty="0">
                <a:cs typeface="Times New Roman" panose="02020603050405020304" pitchFamily="18" charset="0"/>
              </a:rPr>
              <a:t/>
            </a:r>
            <a:br>
              <a:rPr lang="ru-RU" sz="1800" dirty="0">
                <a:cs typeface="Times New Roman" panose="02020603050405020304" pitchFamily="18" charset="0"/>
              </a:rPr>
            </a:br>
            <a:r>
              <a:rPr lang="ru-RU" sz="1800" dirty="0">
                <a:cs typeface="Times New Roman" panose="02020603050405020304" pitchFamily="18" charset="0"/>
              </a:rPr>
              <a:t>- </a:t>
            </a:r>
            <a:r>
              <a:rPr lang="ru-RU" sz="1800" dirty="0" smtClean="0">
                <a:cs typeface="Times New Roman" panose="02020603050405020304" pitchFamily="18" charset="0"/>
              </a:rPr>
              <a:t> 2020г</a:t>
            </a:r>
            <a:r>
              <a:rPr lang="ru-RU" sz="1800" dirty="0">
                <a:cs typeface="Times New Roman" panose="02020603050405020304" pitchFamily="18" charset="0"/>
              </a:rPr>
              <a:t>. – </a:t>
            </a:r>
            <a:r>
              <a:rPr lang="ru-RU" sz="1800" dirty="0" smtClean="0">
                <a:cs typeface="Times New Roman" panose="02020603050405020304" pitchFamily="18" charset="0"/>
              </a:rPr>
              <a:t>50.</a:t>
            </a:r>
            <a:endParaRPr lang="ru-RU" sz="1800" dirty="0" smtClean="0"/>
          </a:p>
          <a:p>
            <a:pPr rtl="0"/>
            <a:r>
              <a:rPr lang="ru-RU" sz="1800" dirty="0" err="1" smtClean="0"/>
              <a:t>Инплантация</a:t>
            </a:r>
            <a:r>
              <a:rPr lang="ru-RU" sz="1800" dirty="0" smtClean="0"/>
              <a:t> </a:t>
            </a:r>
            <a:r>
              <a:rPr lang="ru-RU" sz="1800" dirty="0" err="1" smtClean="0"/>
              <a:t>кардиовертера</a:t>
            </a:r>
            <a:endParaRPr lang="ru-RU" sz="1800" dirty="0" smtClean="0"/>
          </a:p>
          <a:p>
            <a:r>
              <a:rPr lang="ru-RU" sz="1800" dirty="0">
                <a:cs typeface="Times New Roman" panose="02020603050405020304" pitchFamily="18" charset="0"/>
              </a:rPr>
              <a:t>-  </a:t>
            </a:r>
            <a:r>
              <a:rPr lang="ru-RU" sz="1800" dirty="0" smtClean="0">
                <a:cs typeface="Times New Roman" panose="02020603050405020304" pitchFamily="18" charset="0"/>
              </a:rPr>
              <a:t>2019г</a:t>
            </a:r>
            <a:r>
              <a:rPr lang="ru-RU" sz="1800" dirty="0">
                <a:cs typeface="Times New Roman" panose="02020603050405020304" pitchFamily="18" charset="0"/>
              </a:rPr>
              <a:t>. – </a:t>
            </a:r>
            <a:r>
              <a:rPr lang="ru-RU" sz="1800" dirty="0" smtClean="0">
                <a:cs typeface="Times New Roman" panose="02020603050405020304" pitchFamily="18" charset="0"/>
              </a:rPr>
              <a:t> 11;</a:t>
            </a:r>
            <a:r>
              <a:rPr lang="ru-RU" sz="1800" dirty="0">
                <a:cs typeface="Times New Roman" panose="02020603050405020304" pitchFamily="18" charset="0"/>
              </a:rPr>
              <a:t/>
            </a:r>
            <a:br>
              <a:rPr lang="ru-RU" sz="1800" dirty="0">
                <a:cs typeface="Times New Roman" panose="02020603050405020304" pitchFamily="18" charset="0"/>
              </a:rPr>
            </a:br>
            <a:r>
              <a:rPr lang="ru-RU" sz="1800" dirty="0">
                <a:cs typeface="Times New Roman" panose="02020603050405020304" pitchFamily="18" charset="0"/>
              </a:rPr>
              <a:t>- </a:t>
            </a:r>
            <a:r>
              <a:rPr lang="ru-RU" sz="1800" dirty="0" smtClean="0">
                <a:cs typeface="Times New Roman" panose="02020603050405020304" pitchFamily="18" charset="0"/>
              </a:rPr>
              <a:t> 2020г</a:t>
            </a:r>
            <a:r>
              <a:rPr lang="ru-RU" sz="1800" dirty="0">
                <a:cs typeface="Times New Roman" panose="02020603050405020304" pitchFamily="18" charset="0"/>
              </a:rPr>
              <a:t>. </a:t>
            </a:r>
            <a:r>
              <a:rPr lang="ru-RU" sz="1800" dirty="0" smtClean="0">
                <a:cs typeface="Times New Roman" panose="02020603050405020304" pitchFamily="18" charset="0"/>
              </a:rPr>
              <a:t>–  12.</a:t>
            </a:r>
            <a:endParaRPr lang="ru-RU" sz="1800" dirty="0" smtClean="0"/>
          </a:p>
          <a:p>
            <a:pPr rtl="0"/>
            <a:r>
              <a:rPr lang="ru-RU" sz="1800" dirty="0" err="1" smtClean="0"/>
              <a:t>Эндоваскулярная</a:t>
            </a:r>
            <a:r>
              <a:rPr lang="ru-RU" sz="1800" dirty="0" smtClean="0"/>
              <a:t> имплантация </a:t>
            </a:r>
            <a:r>
              <a:rPr lang="ru-RU" sz="1800" dirty="0" err="1" smtClean="0"/>
              <a:t>стент-графта</a:t>
            </a:r>
            <a:r>
              <a:rPr lang="ru-RU" sz="1800" dirty="0" smtClean="0"/>
              <a:t> в аорту</a:t>
            </a:r>
          </a:p>
          <a:p>
            <a:r>
              <a:rPr lang="ru-RU" sz="1800" dirty="0">
                <a:cs typeface="Times New Roman" panose="02020603050405020304" pitchFamily="18" charset="0"/>
              </a:rPr>
              <a:t>-  </a:t>
            </a:r>
            <a:r>
              <a:rPr lang="ru-RU" sz="1800" dirty="0" smtClean="0">
                <a:cs typeface="Times New Roman" panose="02020603050405020304" pitchFamily="18" charset="0"/>
              </a:rPr>
              <a:t>2019г</a:t>
            </a:r>
            <a:r>
              <a:rPr lang="ru-RU" sz="1800" dirty="0">
                <a:cs typeface="Times New Roman" panose="02020603050405020304" pitchFamily="18" charset="0"/>
              </a:rPr>
              <a:t>. –   </a:t>
            </a:r>
            <a:r>
              <a:rPr lang="ru-RU" sz="1800" dirty="0" smtClean="0">
                <a:cs typeface="Times New Roman" panose="02020603050405020304" pitchFamily="18" charset="0"/>
              </a:rPr>
              <a:t>10;</a:t>
            </a:r>
            <a:r>
              <a:rPr lang="ru-RU" sz="1800" dirty="0">
                <a:cs typeface="Times New Roman" panose="02020603050405020304" pitchFamily="18" charset="0"/>
              </a:rPr>
              <a:t/>
            </a:r>
            <a:br>
              <a:rPr lang="ru-RU" sz="1800" dirty="0">
                <a:cs typeface="Times New Roman" panose="02020603050405020304" pitchFamily="18" charset="0"/>
              </a:rPr>
            </a:br>
            <a:r>
              <a:rPr lang="ru-RU" sz="1800" dirty="0">
                <a:cs typeface="Times New Roman" panose="02020603050405020304" pitchFamily="18" charset="0"/>
              </a:rPr>
              <a:t>- </a:t>
            </a:r>
            <a:r>
              <a:rPr lang="ru-RU" sz="1800" dirty="0" smtClean="0">
                <a:cs typeface="Times New Roman" panose="02020603050405020304" pitchFamily="18" charset="0"/>
              </a:rPr>
              <a:t> 2020г</a:t>
            </a:r>
            <a:r>
              <a:rPr lang="ru-RU" sz="1800" dirty="0">
                <a:cs typeface="Times New Roman" panose="02020603050405020304" pitchFamily="18" charset="0"/>
              </a:rPr>
              <a:t>. –  </a:t>
            </a:r>
            <a:r>
              <a:rPr lang="ru-RU" sz="1800" dirty="0" smtClean="0">
                <a:cs typeface="Times New Roman" panose="02020603050405020304" pitchFamily="18" charset="0"/>
              </a:rPr>
              <a:t> 11.</a:t>
            </a:r>
            <a:endParaRPr lang="ru-RU" sz="1800" dirty="0"/>
          </a:p>
          <a:p>
            <a:pPr rtl="0"/>
            <a:endParaRPr lang="ru-RU" sz="18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5071680" y="1560707"/>
            <a:ext cx="6053520" cy="303334"/>
          </a:xfrm>
        </p:spPr>
        <p:txBody>
          <a:bodyPr>
            <a:normAutofit fontScale="92500" lnSpcReduction="20000"/>
          </a:bodyPr>
          <a:lstStyle/>
          <a:p>
            <a:r>
              <a:rPr lang="ru-RU" sz="1800" dirty="0" smtClean="0"/>
              <a:t>Операции по перечню 1</a:t>
            </a:r>
            <a:endParaRPr lang="ru-RU" sz="1800" dirty="0"/>
          </a:p>
        </p:txBody>
      </p:sp>
      <p:graphicFrame>
        <p:nvGraphicFramePr>
          <p:cNvPr id="14" name="Объект 13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408414789"/>
              </p:ext>
            </p:extLst>
          </p:nvPr>
        </p:nvGraphicFramePr>
        <p:xfrm>
          <a:off x="5072063" y="1864040"/>
          <a:ext cx="6569076" cy="264716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768353">
                  <a:extLst>
                    <a:ext uri="{9D8B030D-6E8A-4147-A177-3AD203B41FA5}">
                      <a16:colId xmlns:a16="http://schemas.microsoft.com/office/drawing/2014/main" val="212484776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538732713"/>
                    </a:ext>
                  </a:extLst>
                </a:gridCol>
                <a:gridCol w="936627">
                  <a:extLst>
                    <a:ext uri="{9D8B030D-6E8A-4147-A177-3AD203B41FA5}">
                      <a16:colId xmlns:a16="http://schemas.microsoft.com/office/drawing/2014/main" val="2037667597"/>
                    </a:ext>
                  </a:extLst>
                </a:gridCol>
              </a:tblGrid>
              <a:tr h="34082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cs typeface="Times New Roman" panose="02020603050405020304" pitchFamily="18" charset="0"/>
                        </a:rPr>
                        <a:t>2019г.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cs typeface="Times New Roman" panose="02020603050405020304" pitchFamily="18" charset="0"/>
                        </a:rPr>
                        <a:t>2020г. 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775055"/>
                  </a:ext>
                </a:extLst>
              </a:tr>
              <a:tr h="357637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Аортокоронарное шунтирование </a:t>
                      </a:r>
                    </a:p>
                    <a:p>
                      <a:r>
                        <a:rPr lang="ru-RU" sz="1400" dirty="0" smtClean="0"/>
                        <a:t>Из них</a:t>
                      </a:r>
                      <a:r>
                        <a:rPr lang="ru-RU" sz="1400" baseline="0" dirty="0" smtClean="0"/>
                        <a:t> экстренные  ОИМ и СН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434</a:t>
                      </a:r>
                    </a:p>
                    <a:p>
                      <a:pPr algn="ctr"/>
                      <a:r>
                        <a:rPr lang="ru-RU" sz="1400" dirty="0" smtClean="0"/>
                        <a:t>156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327</a:t>
                      </a:r>
                    </a:p>
                    <a:p>
                      <a:pPr algn="ctr"/>
                      <a:r>
                        <a:rPr lang="ru-RU" sz="1400" dirty="0" smtClean="0"/>
                        <a:t>111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296197"/>
                  </a:ext>
                </a:extLst>
              </a:tr>
              <a:tr h="357637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Операции при сложных пороках сердца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98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960229"/>
                  </a:ext>
                </a:extLst>
              </a:tr>
              <a:tr h="357637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Имплантация </a:t>
                      </a:r>
                      <a:r>
                        <a:rPr lang="ru-RU" sz="1400" dirty="0" err="1" smtClean="0"/>
                        <a:t>окклюдера</a:t>
                      </a:r>
                      <a:r>
                        <a:rPr lang="ru-RU" sz="1400" dirty="0" smtClean="0"/>
                        <a:t> ВПС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637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ЭФИ РЧА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77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3608087"/>
                  </a:ext>
                </a:extLst>
              </a:tr>
              <a:tr h="357637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Криоблация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7637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Имплантация ЭКС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121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104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705466"/>
                  </a:ext>
                </a:extLst>
              </a:tr>
            </a:tbl>
          </a:graphicData>
        </a:graphic>
      </p:graphicFrame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smtClean="0"/>
              <a:t>8</a:t>
            </a:fld>
            <a:endParaRPr lang="ru-RU" dirty="0"/>
          </a:p>
        </p:txBody>
      </p:sp>
      <p:sp>
        <p:nvSpPr>
          <p:cNvPr id="4" name="Сердце 3"/>
          <p:cNvSpPr/>
          <p:nvPr/>
        </p:nvSpPr>
        <p:spPr>
          <a:xfrm>
            <a:off x="191344" y="1700808"/>
            <a:ext cx="792088" cy="720081"/>
          </a:xfrm>
          <a:prstGeom prst="hear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5735960" y="404664"/>
            <a:ext cx="978408" cy="48463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10800000" flipV="1">
            <a:off x="7159386" y="56647"/>
            <a:ext cx="4191421" cy="1342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cs typeface="Times New Roman" panose="02020603050405020304" pitchFamily="18" charset="0"/>
              </a:rPr>
              <a:t>Проведено </a:t>
            </a:r>
            <a:r>
              <a:rPr lang="ru-RU" dirty="0" smtClean="0">
                <a:cs typeface="Times New Roman" panose="02020603050405020304" pitchFamily="18" charset="0"/>
              </a:rPr>
              <a:t>операций на открытом сердце:            </a:t>
            </a:r>
            <a:r>
              <a:rPr lang="ru-RU" dirty="0">
                <a:cs typeface="Times New Roman" panose="02020603050405020304" pitchFamily="18" charset="0"/>
              </a:rPr>
              <a:t/>
            </a:r>
            <a:br>
              <a:rPr lang="ru-RU" dirty="0">
                <a:cs typeface="Times New Roman" panose="02020603050405020304" pitchFamily="18" charset="0"/>
              </a:rPr>
            </a:br>
            <a:r>
              <a:rPr lang="ru-RU" dirty="0">
                <a:cs typeface="Times New Roman" panose="02020603050405020304" pitchFamily="18" charset="0"/>
              </a:rPr>
              <a:t>-  </a:t>
            </a:r>
            <a:r>
              <a:rPr lang="ru-RU" dirty="0" smtClean="0">
                <a:cs typeface="Times New Roman" panose="02020603050405020304" pitchFamily="18" charset="0"/>
              </a:rPr>
              <a:t>2019г</a:t>
            </a:r>
            <a:r>
              <a:rPr lang="ru-RU" dirty="0">
                <a:cs typeface="Times New Roman" panose="02020603050405020304" pitchFamily="18" charset="0"/>
              </a:rPr>
              <a:t>. – </a:t>
            </a:r>
            <a:r>
              <a:rPr lang="ru-RU" dirty="0" smtClean="0">
                <a:cs typeface="Times New Roman" panose="02020603050405020304" pitchFamily="18" charset="0"/>
              </a:rPr>
              <a:t>611;</a:t>
            </a:r>
            <a:r>
              <a:rPr lang="ru-RU" dirty="0">
                <a:cs typeface="Times New Roman" panose="02020603050405020304" pitchFamily="18" charset="0"/>
              </a:rPr>
              <a:t/>
            </a:r>
            <a:br>
              <a:rPr lang="ru-RU" dirty="0">
                <a:cs typeface="Times New Roman" panose="02020603050405020304" pitchFamily="18" charset="0"/>
              </a:rPr>
            </a:br>
            <a:r>
              <a:rPr lang="ru-RU" dirty="0">
                <a:cs typeface="Times New Roman" panose="02020603050405020304" pitchFamily="18" charset="0"/>
              </a:rPr>
              <a:t>- </a:t>
            </a:r>
            <a:r>
              <a:rPr lang="ru-RU" dirty="0" smtClean="0">
                <a:cs typeface="Times New Roman" panose="02020603050405020304" pitchFamily="18" charset="0"/>
              </a:rPr>
              <a:t>2020г</a:t>
            </a:r>
            <a:r>
              <a:rPr lang="ru-RU" dirty="0">
                <a:cs typeface="Times New Roman" panose="02020603050405020304" pitchFamily="18" charset="0"/>
              </a:rPr>
              <a:t>. – </a:t>
            </a:r>
            <a:r>
              <a:rPr lang="ru-RU" dirty="0" smtClean="0">
                <a:cs typeface="Times New Roman" panose="02020603050405020304" pitchFamily="18" charset="0"/>
              </a:rPr>
              <a:t>497.</a:t>
            </a:r>
            <a:endParaRPr lang="ru-RU" dirty="0">
              <a:cs typeface="Times New Roman" panose="02020603050405020304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439816" y="4719052"/>
            <a:ext cx="2664296" cy="10862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операции на магистральных сосудах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439816" y="5949280"/>
            <a:ext cx="2664295" cy="7975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cs typeface="Times New Roman" panose="02020603050405020304" pitchFamily="18" charset="0"/>
              </a:rPr>
              <a:t>-  </a:t>
            </a:r>
            <a:r>
              <a:rPr lang="ru-RU" dirty="0" smtClean="0">
                <a:cs typeface="Times New Roman" panose="02020603050405020304" pitchFamily="18" charset="0"/>
              </a:rPr>
              <a:t>2019г</a:t>
            </a:r>
            <a:r>
              <a:rPr lang="ru-RU" dirty="0">
                <a:cs typeface="Times New Roman" panose="02020603050405020304" pitchFamily="18" charset="0"/>
              </a:rPr>
              <a:t>. – </a:t>
            </a:r>
            <a:r>
              <a:rPr lang="ru-RU" dirty="0" smtClean="0">
                <a:cs typeface="Times New Roman" panose="02020603050405020304" pitchFamily="18" charset="0"/>
              </a:rPr>
              <a:t>637;</a:t>
            </a:r>
            <a:r>
              <a:rPr lang="ru-RU" dirty="0">
                <a:cs typeface="Times New Roman" panose="02020603050405020304" pitchFamily="18" charset="0"/>
              </a:rPr>
              <a:t/>
            </a:r>
            <a:br>
              <a:rPr lang="ru-RU" dirty="0">
                <a:cs typeface="Times New Roman" panose="02020603050405020304" pitchFamily="18" charset="0"/>
              </a:rPr>
            </a:br>
            <a:r>
              <a:rPr lang="ru-RU" dirty="0">
                <a:cs typeface="Times New Roman" panose="02020603050405020304" pitchFamily="18" charset="0"/>
              </a:rPr>
              <a:t>- </a:t>
            </a:r>
            <a:r>
              <a:rPr lang="ru-RU" dirty="0" smtClean="0">
                <a:cs typeface="Times New Roman" panose="02020603050405020304" pitchFamily="18" charset="0"/>
              </a:rPr>
              <a:t>2020г</a:t>
            </a:r>
            <a:r>
              <a:rPr lang="ru-RU" dirty="0">
                <a:cs typeface="Times New Roman" panose="02020603050405020304" pitchFamily="18" charset="0"/>
              </a:rPr>
              <a:t>. – </a:t>
            </a:r>
            <a:r>
              <a:rPr lang="ru-RU" dirty="0" smtClean="0">
                <a:cs typeface="Times New Roman" panose="02020603050405020304" pitchFamily="18" charset="0"/>
              </a:rPr>
              <a:t>469.</a:t>
            </a:r>
            <a:endParaRPr lang="ru-RU" dirty="0"/>
          </a:p>
        </p:txBody>
      </p:sp>
      <p:sp>
        <p:nvSpPr>
          <p:cNvPr id="18" name="Прямоугольник с двумя усеченными соседними углами 17"/>
          <p:cNvSpPr/>
          <p:nvPr/>
        </p:nvSpPr>
        <p:spPr>
          <a:xfrm rot="10800000" flipH="1" flipV="1">
            <a:off x="8400254" y="4617001"/>
            <a:ext cx="3084387" cy="335671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СМП</a:t>
            </a:r>
            <a:endParaRPr lang="ru-RU" dirty="0"/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957426"/>
              </p:ext>
            </p:extLst>
          </p:nvPr>
        </p:nvGraphicFramePr>
        <p:xfrm>
          <a:off x="7896198" y="5013176"/>
          <a:ext cx="3960441" cy="14388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32250">
                  <a:extLst>
                    <a:ext uri="{9D8B030D-6E8A-4147-A177-3AD203B41FA5}">
                      <a16:colId xmlns:a16="http://schemas.microsoft.com/office/drawing/2014/main" val="380854396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449837587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2650205617"/>
                    </a:ext>
                  </a:extLst>
                </a:gridCol>
              </a:tblGrid>
              <a:tr h="46032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cs typeface="Times New Roman" panose="02020603050405020304" pitchFamily="18" charset="0"/>
                        </a:rPr>
                        <a:t>2019г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cs typeface="Times New Roman" panose="02020603050405020304" pitchFamily="18" charset="0"/>
                        </a:rPr>
                        <a:t>2020г. 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0597133"/>
                  </a:ext>
                </a:extLst>
              </a:tr>
              <a:tr h="46032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Операции на артериях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210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235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048014"/>
                  </a:ext>
                </a:extLst>
              </a:tr>
              <a:tr h="46032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Операции на венозной системе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47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274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2969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484784"/>
          </a:xfrm>
        </p:spPr>
        <p:txBody>
          <a:bodyPr>
            <a:normAutofit/>
          </a:bodyPr>
          <a:lstStyle/>
          <a:p>
            <a:pPr algn="ctr"/>
            <a:r>
              <a:rPr lang="ru-RU" altLang="ru-RU" sz="4000" b="1" dirty="0" smtClean="0"/>
              <a:t>Острый инфаркт миокарда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9336" y="1052736"/>
            <a:ext cx="11737304" cy="5328592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2600" dirty="0" smtClean="0"/>
              <a:t>По Карагандинской области </a:t>
            </a:r>
            <a:r>
              <a:rPr lang="ru-RU" sz="2600" dirty="0"/>
              <a:t>пролечено с ОИМ </a:t>
            </a:r>
            <a:r>
              <a:rPr lang="ru-RU" sz="2600" dirty="0" smtClean="0"/>
              <a:t>1330 пациентов </a:t>
            </a:r>
            <a:r>
              <a:rPr lang="ru-RU" sz="2600" dirty="0"/>
              <a:t>из них </a:t>
            </a:r>
            <a:r>
              <a:rPr lang="ru-RU" sz="2600" dirty="0" smtClean="0"/>
              <a:t>963 на </a:t>
            </a:r>
            <a:r>
              <a:rPr lang="ru-RU" sz="2600" dirty="0"/>
              <a:t>уровне МБ №</a:t>
            </a:r>
            <a:r>
              <a:rPr lang="ru-RU" sz="2600" dirty="0" smtClean="0"/>
              <a:t>2, что составило 72,4%.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600" dirty="0" smtClean="0"/>
          </a:p>
          <a:p>
            <a:pPr marL="457200" indent="-4572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600" b="0" dirty="0" smtClean="0"/>
              <a:t>За 2020 год по Карагандинской области отмечается незначительное </a:t>
            </a:r>
            <a:r>
              <a:rPr lang="ru-RU" sz="2800" b="0" dirty="0" smtClean="0"/>
              <a:t>увеличение летальности от ОИМ </a:t>
            </a:r>
            <a:r>
              <a:rPr lang="ru-RU" sz="2800" b="0" dirty="0"/>
              <a:t>на 0,3% за счет </a:t>
            </a:r>
            <a:r>
              <a:rPr lang="ru-RU" sz="2800" b="0" dirty="0" smtClean="0"/>
              <a:t>уменьшения </a:t>
            </a:r>
            <a:r>
              <a:rPr lang="ru-RU" sz="2800" b="0" dirty="0"/>
              <a:t>количества пролеченных </a:t>
            </a:r>
            <a:r>
              <a:rPr lang="ru-RU" sz="2800" b="0" dirty="0" smtClean="0"/>
              <a:t>пациентов </a:t>
            </a:r>
            <a:r>
              <a:rPr lang="ru-RU" sz="2800" b="0" dirty="0"/>
              <a:t>так </a:t>
            </a:r>
            <a:r>
              <a:rPr lang="ru-RU" sz="2800" b="0" dirty="0" smtClean="0"/>
              <a:t>пролечено:</a:t>
            </a:r>
            <a:r>
              <a:rPr lang="ru-RU" sz="2800" dirty="0"/>
              <a:t> </a:t>
            </a:r>
            <a:r>
              <a:rPr lang="ru-RU" sz="2800" dirty="0" smtClean="0"/>
              <a:t>2019г. </a:t>
            </a:r>
            <a:r>
              <a:rPr lang="ru-RU" sz="2800" dirty="0"/>
              <a:t>- 1334 человек </a:t>
            </a:r>
            <a:r>
              <a:rPr lang="ru-RU" sz="2800" dirty="0" smtClean="0"/>
              <a:t> (9,8%)</a:t>
            </a:r>
          </a:p>
          <a:p>
            <a:pPr>
              <a:spcBef>
                <a:spcPts val="0"/>
              </a:spcBef>
            </a:pPr>
            <a:r>
              <a:rPr lang="ru-RU" sz="2800" dirty="0" smtClean="0"/>
              <a:t>                                                                                  2020 - 1330 человек  (10,1%)    </a:t>
            </a:r>
          </a:p>
          <a:p>
            <a:pPr>
              <a:spcBef>
                <a:spcPts val="0"/>
              </a:spcBef>
            </a:pPr>
            <a:r>
              <a:rPr lang="ru-RU" sz="2800" b="0" dirty="0" smtClean="0"/>
              <a:t>А в абсолютных цифрах количество умерших пациентов одинаковое (134)</a:t>
            </a:r>
            <a:endParaRPr lang="ru-RU" sz="2800" b="0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600" b="0" dirty="0" smtClean="0"/>
              <a:t>Так же отмечается </a:t>
            </a:r>
            <a:r>
              <a:rPr lang="ru-RU" sz="2600" b="0" dirty="0"/>
              <a:t>уменьшение </a:t>
            </a:r>
            <a:r>
              <a:rPr lang="ru-RU" sz="2600" b="0" dirty="0" err="1"/>
              <a:t>досуточной</a:t>
            </a:r>
            <a:r>
              <a:rPr lang="ru-RU" sz="2600" b="0" dirty="0"/>
              <a:t> летальности </a:t>
            </a:r>
            <a:r>
              <a:rPr lang="en-US" sz="2600" b="0" dirty="0" smtClean="0"/>
              <a:t> </a:t>
            </a:r>
            <a:r>
              <a:rPr lang="ru-RU" sz="2600" b="0" dirty="0" smtClean="0"/>
              <a:t>среди ОИМ на </a:t>
            </a:r>
            <a:r>
              <a:rPr lang="ru-RU" sz="2600" b="0" dirty="0"/>
              <a:t>8,9%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600" dirty="0" smtClean="0"/>
              <a:t>             в 2020г. </a:t>
            </a:r>
            <a:r>
              <a:rPr lang="ru-RU" sz="2600" dirty="0"/>
              <a:t>умерло 52 </a:t>
            </a:r>
            <a:r>
              <a:rPr lang="ru-RU" sz="2600" dirty="0" smtClean="0"/>
              <a:t>пациента </a:t>
            </a:r>
            <a:r>
              <a:rPr lang="ru-RU" sz="2600" dirty="0"/>
              <a:t>– 38,8%,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600" dirty="0" smtClean="0"/>
              <a:t>             в 2019г. </a:t>
            </a:r>
            <a:r>
              <a:rPr lang="ru-RU" sz="2600" dirty="0"/>
              <a:t>умерло 64 человек – 47,7% 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600" b="0" dirty="0" smtClean="0"/>
              <a:t>На уровне МБ№2 незначительное увеличение летальности  от ОИМ на 0,5% (с 7,7% до 8,2%).</a:t>
            </a:r>
            <a:endParaRPr lang="ru-RU" sz="2600" b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758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ection Break Slide Master">
  <a:themeElements>
    <a:clrScheme name="ALLPPT-SOCIAL MEDI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282BE"/>
      </a:accent1>
      <a:accent2>
        <a:srgbClr val="28608C"/>
      </a:accent2>
      <a:accent3>
        <a:srgbClr val="262626"/>
      </a:accent3>
      <a:accent4>
        <a:srgbClr val="3282BE"/>
      </a:accent4>
      <a:accent5>
        <a:srgbClr val="28608C"/>
      </a:accent5>
      <a:accent6>
        <a:srgbClr val="262626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4239</TotalTime>
  <Words>1738</Words>
  <Application>Microsoft Office PowerPoint</Application>
  <PresentationFormat>Широкоэкранный</PresentationFormat>
  <Paragraphs>396</Paragraphs>
  <Slides>19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19</vt:i4>
      </vt:variant>
    </vt:vector>
  </HeadingPairs>
  <TitlesOfParts>
    <vt:vector size="32" baseType="lpstr">
      <vt:lpstr>Arial</vt:lpstr>
      <vt:lpstr>Arial Unicode MS</vt:lpstr>
      <vt:lpstr>Calibri</vt:lpstr>
      <vt:lpstr>Century Schoolbook</vt:lpstr>
      <vt:lpstr>Exo 2 Semi Bold</vt:lpstr>
      <vt:lpstr>Franklin Gothic Medium</vt:lpstr>
      <vt:lpstr>Noto Sans SC Regular</vt:lpstr>
      <vt:lpstr>PT Sans</vt:lpstr>
      <vt:lpstr>Times New Roman</vt:lpstr>
      <vt:lpstr>Wingdings</vt:lpstr>
      <vt:lpstr>Тема Office</vt:lpstr>
      <vt:lpstr>1_Section Break Slide Master</vt:lpstr>
      <vt:lpstr>1_Тема Office</vt:lpstr>
      <vt:lpstr>Отчёт за 2020год КГП «Многопрофильной больницы №2  г. Караганды» </vt:lpstr>
      <vt:lpstr>Презентация PowerPoint</vt:lpstr>
      <vt:lpstr>Презентация PowerPoint</vt:lpstr>
      <vt:lpstr>Презентация PowerPoint</vt:lpstr>
      <vt:lpstr>ИНФЕКЦИОННЫЙ СТАЦИОНАР </vt:lpstr>
      <vt:lpstr>Презентация PowerPoint</vt:lpstr>
      <vt:lpstr>Презентация PowerPoint</vt:lpstr>
      <vt:lpstr>Проведено операций:             -  2019г. – 2826; - 2020г. – 2310.</vt:lpstr>
      <vt:lpstr>Острый инфаркт миокарда</vt:lpstr>
      <vt:lpstr>Презентация PowerPoint</vt:lpstr>
      <vt:lpstr>Объем оказания помощи пациентам с ОИМ</vt:lpstr>
      <vt:lpstr>Анализ летальности при остром инфаркте миокарда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бюджета</dc:title>
  <dc:creator>User</dc:creator>
  <cp:lastModifiedBy>Stan</cp:lastModifiedBy>
  <cp:revision>309</cp:revision>
  <cp:lastPrinted>2021-01-22T05:29:37Z</cp:lastPrinted>
  <dcterms:created xsi:type="dcterms:W3CDTF">2019-11-14T18:03:25Z</dcterms:created>
  <dcterms:modified xsi:type="dcterms:W3CDTF">2021-10-15T09:37:50Z</dcterms:modified>
</cp:coreProperties>
</file>